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7" r:id="rId2"/>
    <p:sldId id="259" r:id="rId3"/>
    <p:sldId id="260" r:id="rId4"/>
    <p:sldId id="262" r:id="rId5"/>
    <p:sldId id="264" r:id="rId6"/>
    <p:sldId id="265" r:id="rId7"/>
    <p:sldId id="267" r:id="rId8"/>
    <p:sldId id="268" r:id="rId9"/>
    <p:sldId id="266" r:id="rId10"/>
    <p:sldId id="269" r:id="rId11"/>
    <p:sldId id="270" r:id="rId12"/>
    <p:sldId id="271" r:id="rId13"/>
    <p:sldId id="295" r:id="rId14"/>
    <p:sldId id="296" r:id="rId15"/>
    <p:sldId id="297" r:id="rId16"/>
    <p:sldId id="275" r:id="rId17"/>
    <p:sldId id="276" r:id="rId18"/>
    <p:sldId id="277" r:id="rId19"/>
    <p:sldId id="278" r:id="rId20"/>
    <p:sldId id="279" r:id="rId21"/>
    <p:sldId id="272" r:id="rId22"/>
    <p:sldId id="273" r:id="rId23"/>
    <p:sldId id="280" r:id="rId24"/>
    <p:sldId id="274" r:id="rId25"/>
    <p:sldId id="281" r:id="rId26"/>
    <p:sldId id="282" r:id="rId27"/>
    <p:sldId id="283" r:id="rId28"/>
    <p:sldId id="284" r:id="rId29"/>
    <p:sldId id="286" r:id="rId30"/>
    <p:sldId id="287" r:id="rId31"/>
    <p:sldId id="285" r:id="rId32"/>
    <p:sldId id="288" r:id="rId33"/>
    <p:sldId id="289" r:id="rId34"/>
    <p:sldId id="290" r:id="rId35"/>
    <p:sldId id="291" r:id="rId36"/>
    <p:sldId id="292" r:id="rId37"/>
    <p:sldId id="293"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41" r:id="rId70"/>
    <p:sldId id="329" r:id="rId71"/>
    <p:sldId id="330" r:id="rId72"/>
    <p:sldId id="331" r:id="rId73"/>
    <p:sldId id="332" r:id="rId74"/>
    <p:sldId id="336" r:id="rId75"/>
    <p:sldId id="335" r:id="rId76"/>
    <p:sldId id="334" r:id="rId77"/>
    <p:sldId id="340" r:id="rId78"/>
    <p:sldId id="339" r:id="rId79"/>
    <p:sldId id="338" r:id="rId80"/>
    <p:sldId id="25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071089-13F2-468A-B028-24C609902629}" type="datetimeFigureOut">
              <a:rPr lang="en-US" smtClean="0"/>
              <a:pPr/>
              <a:t>11/28/2022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C52D57-7AAE-42ED-BADB-E10B7596957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C52D57-7AAE-42ED-BADB-E10B75969572}" type="slidenum">
              <a:rPr lang="en-US" smtClean="0"/>
              <a:pPr/>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11/28/2022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457200"/>
            <a:ext cx="9144000" cy="1295400"/>
          </a:xfrm>
          <a:prstGeom prst="rect">
            <a:avLst/>
          </a:prstGeom>
          <a:ln>
            <a:noFill/>
          </a:ln>
        </p:spPr>
        <p:txBody>
          <a:bodyPr vert="horz" lIns="0" tIns="0" rIns="18288" bIns="0" anchor="b">
            <a:no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800" b="1" i="0" u="none" strike="noStrike" kern="1200" cap="none" spc="0" normalizeH="0" baseline="0" noProof="0" dirty="0">
              <a:ln>
                <a:noFill/>
              </a:ln>
              <a:solidFill>
                <a:srgbClr val="FF0000"/>
              </a:solidFill>
              <a:effectLst>
                <a:outerShdw blurRad="38100" dist="25400" dir="5400000" algn="tl" rotWithShape="0">
                  <a:srgbClr val="000000">
                    <a:alpha val="43000"/>
                  </a:srgbClr>
                </a:outerShdw>
              </a:effectLst>
              <a:uLnTx/>
              <a:uFillTx/>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4800" b="1" dirty="0">
              <a:solidFill>
                <a:srgbClr val="FF0000"/>
              </a:solidFill>
              <a:effectLst>
                <a:outerShdw blurRad="38100" dist="25400" dir="5400000" algn="tl" rotWithShape="0">
                  <a:srgbClr val="000000">
                    <a:alpha val="43000"/>
                  </a:srgbClr>
                </a:outerShdw>
              </a:effectLst>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US" sz="4800" b="1" i="0" u="none" strike="noStrike" kern="1200" cap="none" spc="0" normalizeH="0" baseline="0" noProof="0" dirty="0">
                <a:ln>
                  <a:noFill/>
                </a:ln>
                <a:solidFill>
                  <a:srgbClr val="FF0000"/>
                </a:solidFill>
                <a:effectLst>
                  <a:outerShdw blurRad="38100" dist="25400" dir="5400000" algn="tl" rotWithShape="0">
                    <a:srgbClr val="000000">
                      <a:alpha val="43000"/>
                    </a:srgbClr>
                  </a:outerShdw>
                </a:effectLst>
                <a:uLnTx/>
                <a:uFillTx/>
                <a:latin typeface="Times New Roman" pitchFamily="18" charset="0"/>
                <a:ea typeface="+mj-ea"/>
                <a:cs typeface="Times New Roman" pitchFamily="18" charset="0"/>
              </a:rPr>
            </a:br>
            <a:br>
              <a:rPr kumimoji="0" lang="en-US" sz="4800" b="1" i="0" u="none" strike="noStrike" kern="1200" cap="none" spc="0" normalizeH="0" baseline="0" noProof="0" dirty="0">
                <a:ln>
                  <a:noFill/>
                </a:ln>
                <a:solidFill>
                  <a:srgbClr val="FF0000"/>
                </a:solidFill>
                <a:effectLst>
                  <a:outerShdw blurRad="38100" dist="25400" dir="5400000" algn="tl" rotWithShape="0">
                    <a:srgbClr val="000000">
                      <a:alpha val="43000"/>
                    </a:srgbClr>
                  </a:outerShdw>
                </a:effectLst>
                <a:uLnTx/>
                <a:uFillTx/>
                <a:latin typeface="Times New Roman" pitchFamily="18" charset="0"/>
                <a:ea typeface="+mj-ea"/>
                <a:cs typeface="Times New Roman" pitchFamily="18" charset="0"/>
              </a:rPr>
            </a:br>
            <a:endParaRPr kumimoji="0" lang="en-US" sz="4800" b="1" i="0" u="none" strike="noStrike" kern="1200" cap="none" spc="0" normalizeH="0" baseline="0" noProof="0" dirty="0">
              <a:ln>
                <a:noFill/>
              </a:ln>
              <a:solidFill>
                <a:srgbClr val="FF0000"/>
              </a:solidFill>
              <a:effectLst>
                <a:outerShdw blurRad="38100" dist="25400" dir="5400000" algn="tl" rotWithShape="0">
                  <a:srgbClr val="000000">
                    <a:alpha val="43000"/>
                  </a:srgbClr>
                </a:outerShdw>
              </a:effectLst>
              <a:uLnTx/>
              <a:uFillTx/>
              <a:latin typeface="Times New Roman" pitchFamily="18" charset="0"/>
              <a:ea typeface="+mj-ea"/>
              <a:cs typeface="Times New Roman" pitchFamily="18" charset="0"/>
            </a:endParaRPr>
          </a:p>
        </p:txBody>
      </p:sp>
      <p:sp>
        <p:nvSpPr>
          <p:cNvPr id="5" name="Subtitle 2"/>
          <p:cNvSpPr>
            <a:spLocks noGrp="1"/>
          </p:cNvSpPr>
          <p:nvPr>
            <p:ph type="subTitle" idx="1"/>
          </p:nvPr>
        </p:nvSpPr>
        <p:spPr>
          <a:xfrm>
            <a:off x="533400" y="3886200"/>
            <a:ext cx="7854696" cy="1752600"/>
          </a:xfrm>
        </p:spPr>
        <p:txBody>
          <a:bodyPr>
            <a:normAutofit fontScale="92500" lnSpcReduction="10000"/>
          </a:bodyPr>
          <a:lstStyle/>
          <a:p>
            <a:pPr algn="ctr"/>
            <a:r>
              <a:rPr lang="en-US" b="1" dirty="0"/>
              <a:t>Presented by:</a:t>
            </a:r>
          </a:p>
          <a:p>
            <a:pPr algn="ctr"/>
            <a:r>
              <a:rPr lang="en-US" b="1" dirty="0"/>
              <a:t>Dr. </a:t>
            </a:r>
            <a:r>
              <a:rPr lang="en-US" b="1" dirty="0" err="1"/>
              <a:t>Sk</a:t>
            </a:r>
            <a:r>
              <a:rPr lang="en-US" b="1" dirty="0"/>
              <a:t> Babar Ali</a:t>
            </a:r>
          </a:p>
          <a:p>
            <a:pPr algn="ctr"/>
            <a:r>
              <a:rPr lang="en-US" b="1" dirty="0"/>
              <a:t>Associate Professor</a:t>
            </a:r>
          </a:p>
          <a:p>
            <a:pPr algn="ctr"/>
            <a:r>
              <a:rPr lang="en-US" b="1" dirty="0"/>
              <a:t>ECE department, Aliah University</a:t>
            </a:r>
          </a:p>
          <a:p>
            <a:pPr algn="ctr"/>
            <a:endParaRPr lang="en-US" dirty="0"/>
          </a:p>
        </p:txBody>
      </p:sp>
      <p:sp>
        <p:nvSpPr>
          <p:cNvPr id="6" name="Rectangle 5"/>
          <p:cNvSpPr/>
          <p:nvPr/>
        </p:nvSpPr>
        <p:spPr>
          <a:xfrm>
            <a:off x="2438400" y="1295400"/>
            <a:ext cx="4572000" cy="1569660"/>
          </a:xfrm>
          <a:prstGeom prst="rect">
            <a:avLst/>
          </a:prstGeom>
        </p:spPr>
        <p:txBody>
          <a:bodyPr>
            <a:spAutoFit/>
          </a:bodyPr>
          <a:lstStyle/>
          <a:p>
            <a:pPr lvl="0" algn="ctr">
              <a:spcBef>
                <a:spcPct val="0"/>
              </a:spcBef>
              <a:defRPr/>
            </a:pPr>
            <a:r>
              <a:rPr lang="en-US" sz="4800" b="1" dirty="0">
                <a:solidFill>
                  <a:srgbClr val="FF0000"/>
                </a:solidFill>
                <a:effectLst>
                  <a:outerShdw blurRad="38100" dist="25400" dir="5400000" algn="tl" rotWithShape="0">
                    <a:srgbClr val="000000">
                      <a:alpha val="43000"/>
                    </a:srgbClr>
                  </a:outerShdw>
                </a:effectLst>
                <a:latin typeface="Times New Roman" pitchFamily="18" charset="0"/>
                <a:cs typeface="Times New Roman" pitchFamily="18" charset="0"/>
              </a:rPr>
              <a:t>8086 </a:t>
            </a:r>
          </a:p>
          <a:p>
            <a:pPr lvl="0" algn="ctr">
              <a:spcBef>
                <a:spcPct val="0"/>
              </a:spcBef>
              <a:defRPr/>
            </a:pPr>
            <a:r>
              <a:rPr lang="en-US" sz="4800" b="1" dirty="0">
                <a:solidFill>
                  <a:srgbClr val="FF0000"/>
                </a:solidFill>
                <a:effectLst>
                  <a:outerShdw blurRad="38100" dist="25400" dir="5400000" algn="tl" rotWithShape="0">
                    <a:srgbClr val="000000">
                      <a:alpha val="43000"/>
                    </a:srgbClr>
                  </a:outerShdw>
                </a:effectLst>
                <a:latin typeface="Times New Roman" pitchFamily="18" charset="0"/>
                <a:cs typeface="Times New Roman" pitchFamily="18" charset="0"/>
              </a:rPr>
              <a:t>Microprocessor</a:t>
            </a:r>
            <a:endParaRPr lang="en-US"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990600"/>
            <a:ext cx="3962400" cy="4832092"/>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AX:</a:t>
            </a:r>
          </a:p>
          <a:p>
            <a:pPr lvl="0" algn="just">
              <a:buFont typeface="Arial" pitchFamily="34" charset="0"/>
              <a:buChar char="•"/>
            </a:pPr>
            <a:r>
              <a:rPr lang="en-US" sz="2000" b="1" dirty="0">
                <a:latin typeface="Times New Roman" pitchFamily="18" charset="0"/>
                <a:cs typeface="Times New Roman" pitchFamily="18" charset="0"/>
              </a:rPr>
              <a:t> AX a 16 bit accumulator, with lower 8-bita of AX designated as AL and higher 8-bits as AH.</a:t>
            </a:r>
          </a:p>
          <a:p>
            <a:pPr lvl="0" algn="just">
              <a:buFont typeface="Arial" pitchFamily="34" charset="0"/>
              <a:buChar char="•"/>
            </a:pPr>
            <a:r>
              <a:rPr lang="en-US" sz="2000" b="1" dirty="0">
                <a:latin typeface="Times New Roman" pitchFamily="18" charset="0"/>
                <a:cs typeface="Times New Roman" pitchFamily="18" charset="0"/>
              </a:rPr>
              <a:t> AL can be used as an 8-bit accumulator for 8-bit operations.</a:t>
            </a:r>
          </a:p>
          <a:p>
            <a:pPr lvl="0" algn="just">
              <a:buFont typeface="Arial" pitchFamily="34" charset="0"/>
              <a:buChar char="•"/>
            </a:pPr>
            <a:r>
              <a:rPr lang="en-US" sz="2000" b="1" dirty="0">
                <a:latin typeface="Times New Roman" pitchFamily="18" charset="0"/>
                <a:cs typeface="Times New Roman" pitchFamily="18" charset="0"/>
              </a:rPr>
              <a:t> Used for operations involving input/output and most arithmetic.</a:t>
            </a:r>
          </a:p>
          <a:p>
            <a:pPr lvl="0" algn="just">
              <a:buFont typeface="Arial" pitchFamily="34" charset="0"/>
              <a:buChar char="•"/>
            </a:pPr>
            <a:r>
              <a:rPr lang="en-US" sz="2000" b="1" dirty="0">
                <a:latin typeface="Times New Roman" pitchFamily="18" charset="0"/>
                <a:cs typeface="Times New Roman" pitchFamily="18" charset="0"/>
              </a:rPr>
              <a:t> During execution of a 16-bit multiply and divide instructions, AX contains the one-word operand and the result is stored in the accumulator.</a:t>
            </a:r>
          </a:p>
          <a:p>
            <a:r>
              <a:rPr lang="en-US" dirty="0"/>
              <a:t> </a:t>
            </a:r>
          </a:p>
          <a:p>
            <a:endParaRPr lang="en-US" dirty="0"/>
          </a:p>
        </p:txBody>
      </p:sp>
      <p:sp>
        <p:nvSpPr>
          <p:cNvPr id="5" name="TextBox 4"/>
          <p:cNvSpPr txBox="1"/>
          <p:nvPr/>
        </p:nvSpPr>
        <p:spPr>
          <a:xfrm>
            <a:off x="4572000" y="1001554"/>
            <a:ext cx="4267200" cy="5478423"/>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BX:</a:t>
            </a:r>
          </a:p>
          <a:p>
            <a:pPr lvl="0" algn="just">
              <a:buFont typeface="Arial" pitchFamily="34" charset="0"/>
              <a:buChar char="•"/>
            </a:pPr>
            <a:r>
              <a:rPr lang="en-US" sz="2000" b="1" dirty="0">
                <a:latin typeface="Times New Roman" pitchFamily="18" charset="0"/>
                <a:cs typeface="Times New Roman" pitchFamily="18" charset="0"/>
              </a:rPr>
              <a:t> BX is known as the Base register.</a:t>
            </a:r>
          </a:p>
          <a:p>
            <a:pPr lvl="0" algn="just">
              <a:buFont typeface="Arial" pitchFamily="34" charset="0"/>
              <a:buChar char="•"/>
            </a:pPr>
            <a:r>
              <a:rPr lang="en-US" sz="2000" b="1" dirty="0">
                <a:latin typeface="Times New Roman" pitchFamily="18" charset="0"/>
                <a:cs typeface="Times New Roman" pitchFamily="18" charset="0"/>
              </a:rPr>
              <a:t> This is only general purpose register whose contents can be used for addressing 8086 memory. It holds the offset address of a location in the memory.</a:t>
            </a:r>
          </a:p>
          <a:p>
            <a:pPr lvl="0" algn="just"/>
            <a:r>
              <a:rPr lang="en-US" sz="2000" b="1" dirty="0">
                <a:latin typeface="Times New Roman" pitchFamily="18" charset="0"/>
                <a:cs typeface="Times New Roman" pitchFamily="18" charset="0"/>
              </a:rPr>
              <a:t>All memory reference utilizing this register content for addressing uses the DS as the default segment register.</a:t>
            </a:r>
          </a:p>
          <a:p>
            <a:pPr lvl="0" algn="just">
              <a:buFont typeface="Arial" pitchFamily="34" charset="0"/>
              <a:buChar char="•"/>
            </a:pPr>
            <a:r>
              <a:rPr lang="en-US" sz="2000" b="1" dirty="0">
                <a:latin typeface="Times New Roman" pitchFamily="18" charset="0"/>
                <a:cs typeface="Times New Roman" pitchFamily="18" charset="0"/>
              </a:rPr>
              <a:t> BX can also be combined with DI or SI as a base register for special addressing.</a:t>
            </a:r>
          </a:p>
          <a:p>
            <a:pPr lvl="0" algn="just">
              <a:buFont typeface="Arial" pitchFamily="34" charset="0"/>
              <a:buChar char="•"/>
            </a:pPr>
            <a:r>
              <a:rPr lang="en-US" sz="2000" b="1" dirty="0">
                <a:latin typeface="Times New Roman" pitchFamily="18" charset="0"/>
                <a:cs typeface="Times New Roman" pitchFamily="18" charset="0"/>
              </a:rPr>
              <a:t> BX register is similar to the 8085 HL register.</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 calcmode="lin" valueType="num">
                                      <p:cBhvr additive="base">
                                        <p:cTn id="3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 calcmode="lin" valueType="num">
                                      <p:cBhvr additive="base">
                                        <p:cTn id="3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 calcmode="lin" valueType="num">
                                      <p:cBhvr additive="base">
                                        <p:cTn id="4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 calcmode="lin" valueType="num">
                                      <p:cBhvr additive="base">
                                        <p:cTn id="4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anim calcmode="lin" valueType="num">
                                      <p:cBhvr additive="base">
                                        <p:cTn id="4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additive="base">
                                        <p:cTn id="5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5"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990600"/>
            <a:ext cx="3962400" cy="5139869"/>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CX:</a:t>
            </a:r>
          </a:p>
          <a:p>
            <a:pPr algn="just"/>
            <a:endParaRPr lang="en-US" sz="2000" b="1" dirty="0">
              <a:latin typeface="Times New Roman" pitchFamily="18" charset="0"/>
              <a:cs typeface="Times New Roman" pitchFamily="18" charset="0"/>
            </a:endParaRPr>
          </a:p>
          <a:p>
            <a:pPr lvl="0" algn="just">
              <a:buFont typeface="Arial" pitchFamily="34" charset="0"/>
              <a:buChar char="•"/>
            </a:pPr>
            <a:r>
              <a:rPr lang="en-US" sz="2000" b="1" dirty="0">
                <a:latin typeface="Times New Roman" pitchFamily="18" charset="0"/>
                <a:cs typeface="Times New Roman" pitchFamily="18" charset="0"/>
              </a:rPr>
              <a:t> CX is known as a default counter register in case of string and loop instructions.</a:t>
            </a:r>
          </a:p>
          <a:p>
            <a:pPr lvl="0" algn="just">
              <a:buFont typeface="Arial" pitchFamily="34" charset="0"/>
              <a:buChar char="•"/>
            </a:pPr>
            <a:r>
              <a:rPr lang="en-US" sz="2000" b="1" dirty="0">
                <a:latin typeface="Times New Roman" pitchFamily="18" charset="0"/>
                <a:cs typeface="Times New Roman" pitchFamily="18" charset="0"/>
              </a:rPr>
              <a:t> It may contain a value to control the number of times a loop is repeated when LOOP instruction is used or a value to shift bits left or right when the shift/rotate instruction is used.</a:t>
            </a:r>
          </a:p>
          <a:p>
            <a:pPr lvl="0" algn="just">
              <a:buFont typeface="Arial" pitchFamily="34" charset="0"/>
              <a:buChar char="•"/>
            </a:pPr>
            <a:r>
              <a:rPr lang="en-US" sz="2000" b="1" dirty="0">
                <a:latin typeface="Times New Roman" pitchFamily="18" charset="0"/>
                <a:cs typeface="Times New Roman" pitchFamily="18" charset="0"/>
              </a:rPr>
              <a:t> CL is used to hold the count value while executing the shift/rotate instructions.</a:t>
            </a:r>
          </a:p>
          <a:p>
            <a:r>
              <a:rPr lang="en-US" dirty="0"/>
              <a:t> </a:t>
            </a:r>
          </a:p>
          <a:p>
            <a:endParaRPr lang="en-US" dirty="0"/>
          </a:p>
        </p:txBody>
      </p:sp>
      <p:sp>
        <p:nvSpPr>
          <p:cNvPr id="5" name="TextBox 4"/>
          <p:cNvSpPr txBox="1"/>
          <p:nvPr/>
        </p:nvSpPr>
        <p:spPr>
          <a:xfrm>
            <a:off x="4572000" y="1001554"/>
            <a:ext cx="4267200" cy="3939540"/>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DX:</a:t>
            </a:r>
          </a:p>
          <a:p>
            <a:pPr lvl="0" algn="just"/>
            <a:endParaRPr lang="en-US" sz="2000" b="1" dirty="0">
              <a:latin typeface="Times New Roman" pitchFamily="18" charset="0"/>
              <a:cs typeface="Times New Roman" pitchFamily="18" charset="0"/>
            </a:endParaRPr>
          </a:p>
          <a:p>
            <a:pPr lvl="0" algn="just">
              <a:buFont typeface="Arial" pitchFamily="34" charset="0"/>
              <a:buChar char="•"/>
            </a:pPr>
            <a:r>
              <a:rPr lang="en-US" sz="2000" b="1" dirty="0">
                <a:latin typeface="Times New Roman" pitchFamily="18" charset="0"/>
                <a:cs typeface="Times New Roman" pitchFamily="18" charset="0"/>
              </a:rPr>
              <a:t> DX is known as a data register</a:t>
            </a:r>
          </a:p>
          <a:p>
            <a:pPr lvl="0" algn="just"/>
            <a:r>
              <a:rPr lang="en-US" sz="2000" b="1" dirty="0">
                <a:latin typeface="Times New Roman" pitchFamily="18" charset="0"/>
                <a:cs typeface="Times New Roman" pitchFamily="18" charset="0"/>
              </a:rPr>
              <a:t>Used to hold 16 bit result (data).</a:t>
            </a:r>
          </a:p>
          <a:p>
            <a:pPr lvl="0" algn="just">
              <a:buFont typeface="Arial" pitchFamily="34" charset="0"/>
              <a:buChar char="•"/>
            </a:pPr>
            <a:r>
              <a:rPr lang="en-US" sz="2000" b="1" dirty="0">
                <a:latin typeface="Times New Roman" pitchFamily="18" charset="0"/>
                <a:cs typeface="Times New Roman" pitchFamily="18" charset="0"/>
              </a:rPr>
              <a:t> It is used to hold the I/O device address while executing the IN and OUT instructions.</a:t>
            </a:r>
          </a:p>
          <a:p>
            <a:pPr lvl="0" algn="just">
              <a:buFont typeface="Arial" pitchFamily="34" charset="0"/>
              <a:buChar char="•"/>
            </a:pPr>
            <a:r>
              <a:rPr lang="en-US" sz="2000" b="1" dirty="0">
                <a:latin typeface="Times New Roman" pitchFamily="18" charset="0"/>
                <a:cs typeface="Times New Roman" pitchFamily="18" charset="0"/>
              </a:rPr>
              <a:t> DX is used to hold a part of the result during a multiplication operation and a part of the dividend before a division operation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 calcmode="lin" valueType="num">
                                      <p:cBhvr additive="base">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 calcmode="lin" valueType="num">
                                      <p:cBhvr additive="base">
                                        <p:cTn id="3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 calcmode="lin" valueType="num">
                                      <p:cBhvr additive="base">
                                        <p:cTn id="4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 calcmode="lin" valueType="num">
                                      <p:cBhvr additive="base">
                                        <p:cTn id="4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5"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838200" y="1249680"/>
          <a:ext cx="7391399" cy="5151120"/>
        </p:xfrm>
        <a:graphic>
          <a:graphicData uri="http://schemas.openxmlformats.org/drawingml/2006/table">
            <a:tbl>
              <a:tblPr/>
              <a:tblGrid>
                <a:gridCol w="1602454">
                  <a:extLst>
                    <a:ext uri="{9D8B030D-6E8A-4147-A177-3AD203B41FA5}">
                      <a16:colId xmlns:a16="http://schemas.microsoft.com/office/drawing/2014/main" val="20000"/>
                    </a:ext>
                  </a:extLst>
                </a:gridCol>
                <a:gridCol w="5788945">
                  <a:extLst>
                    <a:ext uri="{9D8B030D-6E8A-4147-A177-3AD203B41FA5}">
                      <a16:colId xmlns:a16="http://schemas.microsoft.com/office/drawing/2014/main" val="20001"/>
                    </a:ext>
                  </a:extLst>
                </a:gridCol>
              </a:tblGrid>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Register</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Purpose</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AX</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BED"/>
                    </a:solidFill>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Word multiply, word divide, word I /O</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BED"/>
                    </a:solidFill>
                  </a:tcPr>
                </a:tc>
                <a:extLst>
                  <a:ext uri="{0D108BD9-81ED-4DB2-BD59-A6C34878D82A}">
                    <a16:rowId xmlns:a16="http://schemas.microsoft.com/office/drawing/2014/main" val="10001"/>
                  </a:ext>
                </a:extLst>
              </a:tr>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AL</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Byte multiply, byte divide, byte I/O, decimal arithmetic</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AH</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BED"/>
                    </a:solidFill>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Byte multiply, byte divide</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BED"/>
                    </a:solidFill>
                  </a:tcPr>
                </a:tc>
                <a:extLst>
                  <a:ext uri="{0D108BD9-81ED-4DB2-BD59-A6C34878D82A}">
                    <a16:rowId xmlns:a16="http://schemas.microsoft.com/office/drawing/2014/main" val="10003"/>
                  </a:ext>
                </a:extLst>
              </a:tr>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BX</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Store address information</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CX</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BED"/>
                    </a:solidFill>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String operation, loops</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EBED"/>
                    </a:solidFill>
                  </a:tcPr>
                </a:tc>
                <a:extLst>
                  <a:ext uri="{0D108BD9-81ED-4DB2-BD59-A6C34878D82A}">
                    <a16:rowId xmlns:a16="http://schemas.microsoft.com/office/drawing/2014/main" val="10005"/>
                  </a:ext>
                </a:extLst>
              </a:tr>
              <a:tr h="47244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CL</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Variable shift and rotate</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17320">
                <a:tc>
                  <a:txBody>
                    <a:bodyPr/>
                    <a:lstStyle/>
                    <a:p>
                      <a:pPr marL="0" marR="0" algn="ctr">
                        <a:spcBef>
                          <a:spcPts val="0"/>
                        </a:spcBef>
                        <a:spcAft>
                          <a:spcPts val="0"/>
                        </a:spcAft>
                      </a:pPr>
                      <a:r>
                        <a:rPr lang="en-US" sz="2000" b="1" dirty="0">
                          <a:latin typeface="Times New Roman" pitchFamily="18" charset="0"/>
                          <a:ea typeface="Calibri"/>
                          <a:cs typeface="Times New Roman" pitchFamily="18" charset="0"/>
                        </a:rPr>
                        <a:t>DX</a:t>
                      </a:r>
                      <a:endParaRPr lang="en-US" sz="2000" dirty="0">
                        <a:latin typeface="Times New Roman" pitchFamily="18" charset="0"/>
                        <a:ea typeface="Calibri"/>
                        <a:cs typeface="Times New Roman" pitchFamily="18" charset="0"/>
                      </a:endParaRPr>
                    </a:p>
                  </a:txBody>
                  <a:tcPr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9EBED"/>
                    </a:solidFill>
                  </a:tcPr>
                </a:tc>
                <a:tc>
                  <a:txBody>
                    <a:bodyPr/>
                    <a:lstStyle/>
                    <a:p>
                      <a:pPr marL="0" marR="0" algn="just">
                        <a:spcBef>
                          <a:spcPts val="0"/>
                        </a:spcBef>
                        <a:spcAft>
                          <a:spcPts val="0"/>
                        </a:spcAft>
                      </a:pPr>
                      <a:r>
                        <a:rPr lang="en-US" sz="2000" b="1" dirty="0">
                          <a:latin typeface="Times New Roman" pitchFamily="18" charset="0"/>
                          <a:ea typeface="Calibri"/>
                          <a:cs typeface="Times New Roman" pitchFamily="18" charset="0"/>
                        </a:rPr>
                        <a:t>Word multiply, word divide, indirect I/O</a:t>
                      </a:r>
                      <a:endParaRPr lang="en-US" sz="2000" dirty="0">
                        <a:latin typeface="Times New Roman" pitchFamily="18" charset="0"/>
                        <a:ea typeface="Calibri"/>
                        <a:cs typeface="Times New Roman" pitchFamily="18" charset="0"/>
                      </a:endParaRPr>
                    </a:p>
                    <a:p>
                      <a:pPr marL="0" marR="0" algn="just">
                        <a:spcBef>
                          <a:spcPts val="0"/>
                        </a:spcBef>
                        <a:spcAft>
                          <a:spcPts val="0"/>
                        </a:spcAft>
                      </a:pPr>
                      <a:r>
                        <a:rPr lang="en-US" sz="2000" b="1" dirty="0">
                          <a:latin typeface="Times New Roman" pitchFamily="18" charset="0"/>
                          <a:ea typeface="Calibri"/>
                          <a:cs typeface="Times New Roman" pitchFamily="18" charset="0"/>
                        </a:rPr>
                        <a:t>(Used to hold I/O address during I/O instructions. If the result is more than 16-bits, the lower order 16-bits are stored in accumulator and higher order 16-bits are stored in DX register)</a:t>
                      </a:r>
                      <a:endParaRPr lang="en-US" sz="2000" dirty="0">
                        <a:latin typeface="Times New Roman" pitchFamily="18" charset="0"/>
                        <a:ea typeface="Calibri"/>
                        <a:cs typeface="Times New Roman" pitchFamily="18" charset="0"/>
                      </a:endParaRPr>
                    </a:p>
                  </a:txBody>
                  <a:tcPr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9EBED"/>
                    </a:solidFill>
                  </a:tcPr>
                </a:tc>
                <a:extLst>
                  <a:ext uri="{0D108BD9-81ED-4DB2-BD59-A6C34878D82A}">
                    <a16:rowId xmlns:a16="http://schemas.microsoft.com/office/drawing/2014/main" val="10007"/>
                  </a:ext>
                </a:extLst>
              </a:tr>
            </a:tbl>
          </a:graphicData>
        </a:graphic>
      </p:graphicFrame>
      <p:sp>
        <p:nvSpPr>
          <p:cNvPr id="5" name="Rectangle 4"/>
          <p:cNvSpPr/>
          <p:nvPr/>
        </p:nvSpPr>
        <p:spPr>
          <a:xfrm>
            <a:off x="2209800" y="533400"/>
            <a:ext cx="4996881" cy="584775"/>
          </a:xfrm>
          <a:prstGeom prst="rect">
            <a:avLst/>
          </a:prstGeom>
        </p:spPr>
        <p:txBody>
          <a:bodyPr wrap="none">
            <a:spAutoFit/>
          </a:bodyPr>
          <a:lstStyle/>
          <a:p>
            <a:pPr algn="ctr"/>
            <a:r>
              <a:rPr lang="en-US" sz="3200" b="1" dirty="0">
                <a:solidFill>
                  <a:srgbClr val="FF0000"/>
                </a:solidFill>
                <a:latin typeface="Times New Roman" pitchFamily="18" charset="0"/>
                <a:cs typeface="Times New Roman" pitchFamily="18" charset="0"/>
              </a:rPr>
              <a:t>General Purpose Registers:</a:t>
            </a:r>
            <a:endParaRPr lang="en-US" sz="3200" dirty="0">
              <a:solidFill>
                <a:srgbClr val="FF0000"/>
              </a:solidFill>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S INTERFACE UNIT (BIU)Contains• 6-byte Instruction Queue (Q)• The Segment Registers (CS, DS, ES, SS).• The Instruction P..."/>
          <p:cNvPicPr/>
          <p:nvPr/>
        </p:nvPicPr>
        <p:blipFill>
          <a:blip r:embed="rId2"/>
          <a:srcRect/>
          <a:stretch>
            <a:fillRect/>
          </a:stretch>
        </p:blipFill>
        <p:spPr bwMode="auto">
          <a:xfrm>
            <a:off x="381000" y="762000"/>
            <a:ext cx="8382000" cy="57912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7200" y="762001"/>
            <a:ext cx="8229599" cy="4191000"/>
          </a:xfrm>
          <a:prstGeom prst="rect">
            <a:avLst/>
          </a:prstGeom>
          <a:noFill/>
          <a:ln w="9525">
            <a:noFill/>
            <a:miter lim="800000"/>
            <a:headEnd/>
            <a:tailEnd/>
          </a:ln>
          <a:effectLst/>
        </p:spPr>
      </p:pic>
      <p:sp>
        <p:nvSpPr>
          <p:cNvPr id="5" name="Rectangle 4"/>
          <p:cNvSpPr/>
          <p:nvPr/>
        </p:nvSpPr>
        <p:spPr>
          <a:xfrm>
            <a:off x="381000" y="228600"/>
            <a:ext cx="3558988" cy="584775"/>
          </a:xfrm>
          <a:prstGeom prst="rect">
            <a:avLst/>
          </a:prstGeom>
        </p:spPr>
        <p:txBody>
          <a:bodyPr wrap="none">
            <a:spAutoFit/>
          </a:bodyPr>
          <a:lstStyle/>
          <a:p>
            <a:pPr algn="ctr"/>
            <a:r>
              <a:rPr lang="en-US" sz="3200" b="1" dirty="0">
                <a:solidFill>
                  <a:srgbClr val="FF0000"/>
                </a:solidFill>
                <a:latin typeface="Times New Roman" pitchFamily="18" charset="0"/>
                <a:cs typeface="Times New Roman" pitchFamily="18" charset="0"/>
              </a:rPr>
              <a:t>Bus Interface Unit:</a:t>
            </a:r>
            <a:endParaRPr lang="en-US" sz="3200" dirty="0">
              <a:solidFill>
                <a:srgbClr val="FF000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a:srcRect/>
          <a:stretch>
            <a:fillRect/>
          </a:stretch>
        </p:blipFill>
        <p:spPr bwMode="auto">
          <a:xfrm>
            <a:off x="457200" y="4953000"/>
            <a:ext cx="8229600" cy="159678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914400"/>
            <a:ext cx="8534400" cy="5909310"/>
          </a:xfrm>
          <a:prstGeom prst="rect">
            <a:avLst/>
          </a:prstGeom>
          <a:noFill/>
        </p:spPr>
        <p:txBody>
          <a:bodyPr wrap="square" rtlCol="0">
            <a:spAutoFit/>
          </a:bodyPr>
          <a:lstStyle/>
          <a:p>
            <a:pPr algn="just">
              <a:buFont typeface="Arial" pitchFamily="34" charset="0"/>
              <a:buChar char="•"/>
            </a:pPr>
            <a:r>
              <a:rPr lang="en-US" sz="2000" b="1" dirty="0">
                <a:latin typeface="Times New Roman" pitchFamily="18" charset="0"/>
                <a:cs typeface="Times New Roman" pitchFamily="18" charset="0"/>
              </a:rPr>
              <a:t>When the fetched instruction is executed internally, the external bus is used to fetch the machine code of the next instruction and arrange it in a queue known as pre decoded instruction byte queue. </a:t>
            </a:r>
          </a:p>
          <a:p>
            <a:pPr algn="just">
              <a:buFont typeface="Arial" pitchFamily="34" charset="0"/>
              <a:buChar char="•"/>
            </a:pPr>
            <a:r>
              <a:rPr lang="en-US" sz="2000" b="1" dirty="0">
                <a:latin typeface="Times New Roman" pitchFamily="18" charset="0"/>
                <a:cs typeface="Times New Roman" pitchFamily="18" charset="0"/>
              </a:rPr>
              <a:t>It is a 6-byte long, first-in-first-out structure. </a:t>
            </a:r>
          </a:p>
          <a:p>
            <a:pPr algn="just">
              <a:buFont typeface="Arial" pitchFamily="34" charset="0"/>
              <a:buChar char="•"/>
            </a:pPr>
            <a:r>
              <a:rPr lang="en-US" sz="2000" b="1" dirty="0">
                <a:latin typeface="Times New Roman" pitchFamily="18" charset="0"/>
                <a:cs typeface="Times New Roman" pitchFamily="18" charset="0"/>
              </a:rPr>
              <a:t>The instructions from the queue are taken by the Execution Unit (EU) for decoding sequentially. </a:t>
            </a:r>
          </a:p>
          <a:p>
            <a:pPr algn="just">
              <a:buFont typeface="Arial" pitchFamily="34" charset="0"/>
              <a:buChar char="•"/>
            </a:pPr>
            <a:r>
              <a:rPr lang="en-US" sz="2000" b="1" dirty="0">
                <a:latin typeface="Times New Roman" pitchFamily="18" charset="0"/>
                <a:cs typeface="Times New Roman" pitchFamily="18" charset="0"/>
              </a:rPr>
              <a:t>Once a byte is decoded, the queue is rearranged by pushing it out and the queue status is checked for the possibility of the next opcode fetch cycle. While the opcode of new is fetched by the Bus Interface Unit (BIU), the Execution Unit (EU) executes the previously decoded instruction concurrently. </a:t>
            </a:r>
          </a:p>
          <a:p>
            <a:pPr algn="just">
              <a:buFont typeface="Arial" pitchFamily="34" charset="0"/>
              <a:buChar char="•"/>
            </a:pPr>
            <a:r>
              <a:rPr lang="en-US" sz="2000" b="1" dirty="0">
                <a:latin typeface="Times New Roman" pitchFamily="18" charset="0"/>
                <a:cs typeface="Times New Roman" pitchFamily="18" charset="0"/>
              </a:rPr>
              <a:t>Depending upon the execution time of the instruction, the BIU can fill the queue with instructions. The Bus Interface Unit (BIU) along with the Execution Unit (EU) thus forms a pipeline.</a:t>
            </a:r>
          </a:p>
          <a:p>
            <a:pPr algn="just">
              <a:buFont typeface="Arial" pitchFamily="34" charset="0"/>
              <a:buChar char="•"/>
            </a:pPr>
            <a:r>
              <a:rPr lang="en-US" sz="2000" b="1" dirty="0">
                <a:latin typeface="Times New Roman" pitchFamily="18" charset="0"/>
                <a:cs typeface="Times New Roman" pitchFamily="18" charset="0"/>
              </a:rPr>
              <a:t> Thus, the 8086 microprocessor employs parallel processing that makes the fetch and execution of instructions independent operation. </a:t>
            </a:r>
          </a:p>
          <a:p>
            <a:pPr algn="just">
              <a:buFont typeface="Arial" pitchFamily="34" charset="0"/>
              <a:buChar char="•"/>
            </a:pPr>
            <a:r>
              <a:rPr lang="en-US" sz="2000" b="1" dirty="0">
                <a:latin typeface="Times New Roman" pitchFamily="18" charset="0"/>
                <a:cs typeface="Times New Roman" pitchFamily="18" charset="0"/>
              </a:rPr>
              <a:t>The advantage of this architecture is that the EU executes instructions continuously without waiting of fetching the instruction in BIU.</a:t>
            </a:r>
          </a:p>
          <a:p>
            <a:endParaRPr lang="en-US" dirty="0"/>
          </a:p>
        </p:txBody>
      </p:sp>
      <p:sp>
        <p:nvSpPr>
          <p:cNvPr id="6" name="Rectangle 5"/>
          <p:cNvSpPr/>
          <p:nvPr/>
        </p:nvSpPr>
        <p:spPr>
          <a:xfrm>
            <a:off x="381000" y="228600"/>
            <a:ext cx="4135427" cy="584775"/>
          </a:xfrm>
          <a:prstGeom prst="rect">
            <a:avLst/>
          </a:prstGeom>
        </p:spPr>
        <p:txBody>
          <a:bodyPr wrap="none">
            <a:spAutoFit/>
          </a:bodyPr>
          <a:lstStyle/>
          <a:p>
            <a:pPr algn="ctr"/>
            <a:r>
              <a:rPr lang="en-US" sz="3200" b="1" dirty="0">
                <a:solidFill>
                  <a:srgbClr val="FF0000"/>
                </a:solidFill>
                <a:latin typeface="Times New Roman" pitchFamily="18" charset="0"/>
                <a:cs typeface="Times New Roman" pitchFamily="18" charset="0"/>
              </a:rPr>
              <a:t>Pipeline Architecture :</a:t>
            </a:r>
            <a:endParaRPr lang="en-US" sz="3200" dirty="0">
              <a:solidFill>
                <a:srgbClr val="FF0000"/>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1219200"/>
            <a:ext cx="4724400" cy="5940088"/>
          </a:xfrm>
          <a:prstGeom prst="rect">
            <a:avLst/>
          </a:prstGeom>
          <a:noFill/>
        </p:spPr>
        <p:txBody>
          <a:bodyPr wrap="square" rtlCol="0">
            <a:spAutoFit/>
          </a:bodyPr>
          <a:lstStyle/>
          <a:p>
            <a:pPr algn="just">
              <a:buFont typeface="Arial" pitchFamily="34" charset="0"/>
              <a:buChar char="•"/>
            </a:pPr>
            <a:r>
              <a:rPr lang="en-US" b="1" dirty="0">
                <a:solidFill>
                  <a:schemeClr val="accent4">
                    <a:lumMod val="50000"/>
                  </a:schemeClr>
                </a:solidFill>
                <a:latin typeface="Times New Roman" pitchFamily="18" charset="0"/>
                <a:cs typeface="Times New Roman" pitchFamily="18" charset="0"/>
              </a:rPr>
              <a:t>The 8086 microprocessor has a 20-bit address bus. So, it can address a maximum of 1MB of memory. </a:t>
            </a:r>
          </a:p>
          <a:p>
            <a:pPr algn="just">
              <a:buFont typeface="Arial" pitchFamily="34" charset="0"/>
              <a:buChar char="•"/>
            </a:pPr>
            <a:r>
              <a:rPr lang="en-US" b="1" dirty="0">
                <a:solidFill>
                  <a:srgbClr val="C00000"/>
                </a:solidFill>
                <a:latin typeface="Times New Roman" pitchFamily="18" charset="0"/>
                <a:cs typeface="Times New Roman" pitchFamily="18" charset="0"/>
              </a:rPr>
              <a:t>In memory segmentation, the complete 1 MB memory can be divided into 16 logical segments. </a:t>
            </a:r>
          </a:p>
          <a:p>
            <a:pPr algn="just">
              <a:buFont typeface="Arial" pitchFamily="34" charset="0"/>
              <a:buChar char="•"/>
            </a:pPr>
            <a:r>
              <a:rPr lang="en-US" b="1" dirty="0">
                <a:solidFill>
                  <a:schemeClr val="accent4">
                    <a:lumMod val="50000"/>
                  </a:schemeClr>
                </a:solidFill>
                <a:latin typeface="Times New Roman" pitchFamily="18" charset="0"/>
                <a:cs typeface="Times New Roman" pitchFamily="18" charset="0"/>
              </a:rPr>
              <a:t>Each segment thus contains 64 KB of memory. </a:t>
            </a:r>
          </a:p>
          <a:p>
            <a:pPr algn="just">
              <a:buFont typeface="Arial" pitchFamily="34" charset="0"/>
              <a:buChar char="•"/>
            </a:pPr>
            <a:r>
              <a:rPr lang="en-US" b="1" dirty="0">
                <a:solidFill>
                  <a:srgbClr val="C00000"/>
                </a:solidFill>
                <a:latin typeface="Times New Roman" pitchFamily="18" charset="0"/>
                <a:cs typeface="Times New Roman" pitchFamily="18" charset="0"/>
              </a:rPr>
              <a:t>The 8086 can work with only four 64KB segments at a time within this 1MB . </a:t>
            </a:r>
          </a:p>
          <a:p>
            <a:pPr algn="just">
              <a:buFont typeface="Arial" pitchFamily="34" charset="0"/>
              <a:buChar char="•"/>
            </a:pPr>
            <a:r>
              <a:rPr lang="en-US" sz="2000" b="1" dirty="0">
                <a:solidFill>
                  <a:srgbClr val="FF0000"/>
                </a:solidFill>
                <a:latin typeface="Times New Roman" pitchFamily="18" charset="0"/>
                <a:cs typeface="Times New Roman" pitchFamily="18" charset="0"/>
              </a:rPr>
              <a:t>These four memory segments are called:</a:t>
            </a:r>
          </a:p>
          <a:p>
            <a:pPr lvl="1" algn="just">
              <a:buFont typeface="Arial" pitchFamily="34" charset="0"/>
              <a:buChar char="•"/>
            </a:pPr>
            <a:r>
              <a:rPr lang="en-US" b="1" dirty="0">
                <a:solidFill>
                  <a:schemeClr val="accent4">
                    <a:lumMod val="50000"/>
                  </a:schemeClr>
                </a:solidFill>
                <a:latin typeface="Times New Roman" pitchFamily="18" charset="0"/>
                <a:cs typeface="Times New Roman" pitchFamily="18" charset="0"/>
              </a:rPr>
              <a:t>Code segment Memory- used for storing the instructions</a:t>
            </a:r>
            <a:r>
              <a:rPr lang="en-US" b="1" dirty="0">
                <a:latin typeface="Times New Roman" pitchFamily="18" charset="0"/>
                <a:cs typeface="Times New Roman" pitchFamily="18" charset="0"/>
              </a:rPr>
              <a:t>.</a:t>
            </a:r>
          </a:p>
          <a:p>
            <a:pPr lvl="1" algn="just">
              <a:buFont typeface="Arial" pitchFamily="34" charset="0"/>
              <a:buChar char="•"/>
            </a:pPr>
            <a:r>
              <a:rPr lang="en-US" b="1" dirty="0">
                <a:solidFill>
                  <a:srgbClr val="C00000"/>
                </a:solidFill>
                <a:latin typeface="Times New Roman" pitchFamily="18" charset="0"/>
                <a:cs typeface="Times New Roman" pitchFamily="18" charset="0"/>
              </a:rPr>
              <a:t>Stack segment Memory - used as a stack and it is used to store the return addresses.</a:t>
            </a:r>
          </a:p>
          <a:p>
            <a:pPr lvl="1" algn="just">
              <a:buFont typeface="Arial" pitchFamily="34" charset="0"/>
              <a:buChar char="•"/>
            </a:pPr>
            <a:r>
              <a:rPr lang="en-US" b="1" dirty="0">
                <a:solidFill>
                  <a:schemeClr val="accent4">
                    <a:lumMod val="50000"/>
                  </a:schemeClr>
                </a:solidFill>
                <a:latin typeface="Times New Roman" pitchFamily="18" charset="0"/>
                <a:cs typeface="Times New Roman" pitchFamily="18" charset="0"/>
              </a:rPr>
              <a:t>Data segment Memory - used for storing data byte.</a:t>
            </a:r>
          </a:p>
          <a:p>
            <a:pPr lvl="1" algn="just">
              <a:buFont typeface="Arial" pitchFamily="34" charset="0"/>
              <a:buChar char="•"/>
            </a:pPr>
            <a:r>
              <a:rPr lang="en-US" b="1" dirty="0">
                <a:solidFill>
                  <a:srgbClr val="C00000"/>
                </a:solidFill>
                <a:latin typeface="Times New Roman" pitchFamily="18" charset="0"/>
                <a:cs typeface="Times New Roman" pitchFamily="18" charset="0"/>
              </a:rPr>
              <a:t>Extra segment Memory - used for storing data byte.</a:t>
            </a:r>
          </a:p>
          <a:p>
            <a:pPr>
              <a:buFont typeface="Arial" pitchFamily="34" charset="0"/>
              <a:buChar char="•"/>
            </a:pPr>
            <a:endParaRPr lang="en-US" b="1" dirty="0"/>
          </a:p>
        </p:txBody>
      </p:sp>
      <p:sp>
        <p:nvSpPr>
          <p:cNvPr id="5" name="Rectangle 4"/>
          <p:cNvSpPr/>
          <p:nvPr/>
        </p:nvSpPr>
        <p:spPr>
          <a:xfrm>
            <a:off x="2209800" y="558225"/>
            <a:ext cx="4836197" cy="584775"/>
          </a:xfrm>
          <a:prstGeom prst="rect">
            <a:avLst/>
          </a:prstGeom>
        </p:spPr>
        <p:txBody>
          <a:bodyPr wrap="none">
            <a:spAutoFit/>
          </a:bodyPr>
          <a:lstStyle/>
          <a:p>
            <a:pPr algn="ctr"/>
            <a:r>
              <a:rPr lang="en-US" sz="3200" b="1" dirty="0">
                <a:solidFill>
                  <a:srgbClr val="FF0000"/>
                </a:solidFill>
              </a:rPr>
              <a:t>Memory Segmentation </a:t>
            </a:r>
            <a:r>
              <a:rPr lang="en-US" sz="3200" b="1" dirty="0">
                <a:solidFill>
                  <a:srgbClr val="FF0000"/>
                </a:solidFill>
                <a:latin typeface="Times New Roman" pitchFamily="18" charset="0"/>
                <a:cs typeface="Times New Roman" pitchFamily="18" charset="0"/>
              </a:rPr>
              <a:t>:</a:t>
            </a:r>
            <a:endParaRPr lang="en-US" sz="3200" dirty="0">
              <a:solidFill>
                <a:srgbClr val="FF0000"/>
              </a:solidFill>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5257799" y="1503113"/>
          <a:ext cx="3733801" cy="4933883"/>
        </p:xfrm>
        <a:graphic>
          <a:graphicData uri="http://schemas.openxmlformats.org/drawingml/2006/table">
            <a:tbl>
              <a:tblPr/>
              <a:tblGrid>
                <a:gridCol w="1590322">
                  <a:extLst>
                    <a:ext uri="{9D8B030D-6E8A-4147-A177-3AD203B41FA5}">
                      <a16:colId xmlns:a16="http://schemas.microsoft.com/office/drawing/2014/main" val="20000"/>
                    </a:ext>
                  </a:extLst>
                </a:gridCol>
                <a:gridCol w="1076679">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805225">
                <a:tc>
                  <a:txBody>
                    <a:bodyPr/>
                    <a:lstStyle/>
                    <a:p>
                      <a:pPr marL="0" marR="0" algn="ctr">
                        <a:lnSpc>
                          <a:spcPct val="115000"/>
                        </a:lnSpc>
                        <a:spcBef>
                          <a:spcPts val="0"/>
                        </a:spcBef>
                        <a:spcAft>
                          <a:spcPts val="1000"/>
                        </a:spcAft>
                      </a:pPr>
                      <a:r>
                        <a:rPr lang="en-US" sz="1800" b="1" dirty="0">
                          <a:latin typeface="Times New Roman"/>
                          <a:ea typeface="Calibri"/>
                          <a:cs typeface="Times New Roman"/>
                        </a:rPr>
                        <a:t>Segment</a:t>
                      </a:r>
                      <a:endParaRPr lang="en-US" sz="18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1000"/>
                        </a:spcAft>
                      </a:pPr>
                      <a:r>
                        <a:rPr lang="en-US" sz="1800" b="1" dirty="0">
                          <a:latin typeface="Times New Roman"/>
                          <a:ea typeface="Calibri"/>
                          <a:cs typeface="Times New Roman"/>
                        </a:rPr>
                        <a:t>Starting Address</a:t>
                      </a:r>
                      <a:endParaRPr lang="en-US" sz="18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1000"/>
                        </a:spcAft>
                      </a:pPr>
                      <a:r>
                        <a:rPr lang="en-US" sz="1800" b="1" dirty="0">
                          <a:latin typeface="Times New Roman"/>
                          <a:ea typeface="Calibri"/>
                          <a:cs typeface="Times New Roman"/>
                        </a:rPr>
                        <a:t>End Address</a:t>
                      </a:r>
                      <a:endParaRPr lang="en-US" sz="18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772893">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1</a:t>
                      </a:r>
                      <a:r>
                        <a:rPr lang="en-US" sz="1800" b="1" baseline="30000" dirty="0">
                          <a:solidFill>
                            <a:srgbClr val="FF0000"/>
                          </a:solidFill>
                          <a:latin typeface="Times New Roman"/>
                          <a:ea typeface="Calibri"/>
                          <a:cs typeface="Times New Roman"/>
                        </a:rPr>
                        <a:t>st</a:t>
                      </a:r>
                      <a:r>
                        <a:rPr lang="en-US" sz="1800" b="1" dirty="0">
                          <a:solidFill>
                            <a:srgbClr val="FF0000"/>
                          </a:solidFill>
                          <a:latin typeface="Times New Roman"/>
                          <a:ea typeface="Calibri"/>
                          <a:cs typeface="Times New Roman"/>
                        </a:rPr>
                        <a:t>  Segment  </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00000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0FFFF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453668">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2</a:t>
                      </a:r>
                      <a:r>
                        <a:rPr lang="en-US" sz="1800" b="1" baseline="30000" dirty="0">
                          <a:solidFill>
                            <a:srgbClr val="FF0000"/>
                          </a:solidFill>
                          <a:latin typeface="Times New Roman"/>
                          <a:ea typeface="Calibri"/>
                          <a:cs typeface="Times New Roman"/>
                        </a:rPr>
                        <a:t>nd</a:t>
                      </a:r>
                      <a:r>
                        <a:rPr lang="en-US" sz="1800" b="1" dirty="0">
                          <a:solidFill>
                            <a:srgbClr val="FF0000"/>
                          </a:solidFill>
                          <a:latin typeface="Times New Roman"/>
                          <a:ea typeface="Calibri"/>
                          <a:cs typeface="Times New Roman"/>
                        </a:rPr>
                        <a:t> Segment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10000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1FFFF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453668">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3</a:t>
                      </a:r>
                      <a:r>
                        <a:rPr lang="en-US" sz="1800" b="1" baseline="30000" dirty="0">
                          <a:solidFill>
                            <a:srgbClr val="FF0000"/>
                          </a:solidFill>
                          <a:latin typeface="Times New Roman"/>
                          <a:ea typeface="Calibri"/>
                          <a:cs typeface="Times New Roman"/>
                        </a:rPr>
                        <a:t>rd</a:t>
                      </a:r>
                      <a:r>
                        <a:rPr lang="en-US" sz="1800" b="1" dirty="0">
                          <a:solidFill>
                            <a:srgbClr val="FF0000"/>
                          </a:solidFill>
                          <a:latin typeface="Times New Roman"/>
                          <a:ea typeface="Calibri"/>
                          <a:cs typeface="Times New Roman"/>
                        </a:rPr>
                        <a:t> Segment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20000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2FFFF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53668">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4</a:t>
                      </a:r>
                      <a:r>
                        <a:rPr lang="en-US" sz="1800" b="1" baseline="30000" dirty="0">
                          <a:solidFill>
                            <a:srgbClr val="FF0000"/>
                          </a:solidFill>
                          <a:latin typeface="Times New Roman"/>
                          <a:ea typeface="Calibri"/>
                          <a:cs typeface="Times New Roman"/>
                        </a:rPr>
                        <a:t>th</a:t>
                      </a:r>
                      <a:r>
                        <a:rPr lang="en-US" sz="1800" b="1" dirty="0">
                          <a:solidFill>
                            <a:srgbClr val="FF0000"/>
                          </a:solidFill>
                          <a:latin typeface="Times New Roman"/>
                          <a:ea typeface="Calibri"/>
                          <a:cs typeface="Times New Roman"/>
                        </a:rPr>
                        <a:t> Segment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30000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3FFFF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491475">
                <a:tc>
                  <a:txBody>
                    <a:bodyPr/>
                    <a:lstStyle/>
                    <a:p>
                      <a:pPr marL="0" marR="0" algn="ctr">
                        <a:lnSpc>
                          <a:spcPct val="115000"/>
                        </a:lnSpc>
                        <a:spcBef>
                          <a:spcPts val="0"/>
                        </a:spcBef>
                        <a:spcAft>
                          <a:spcPts val="1000"/>
                        </a:spcAft>
                      </a:pPr>
                      <a:r>
                        <a:rPr lang="en-US" sz="1800" b="1">
                          <a:solidFill>
                            <a:srgbClr val="FF0000"/>
                          </a:solidFill>
                          <a:latin typeface="Times New Roman"/>
                          <a:ea typeface="Calibri"/>
                          <a:cs typeface="Times New Roman"/>
                        </a:rPr>
                        <a:t>----------</a:t>
                      </a:r>
                      <a:endParaRPr lang="en-US" sz="1800" b="1">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0141">
                <a:tc>
                  <a:txBody>
                    <a:bodyPr/>
                    <a:lstStyle/>
                    <a:p>
                      <a:pPr marL="0" marR="0" algn="ctr">
                        <a:lnSpc>
                          <a:spcPct val="115000"/>
                        </a:lnSpc>
                        <a:spcBef>
                          <a:spcPts val="0"/>
                        </a:spcBef>
                        <a:spcAft>
                          <a:spcPts val="1000"/>
                        </a:spcAft>
                      </a:pPr>
                      <a:r>
                        <a:rPr lang="en-US" sz="1800" b="1">
                          <a:solidFill>
                            <a:srgbClr val="FF0000"/>
                          </a:solidFill>
                          <a:latin typeface="Times New Roman"/>
                          <a:ea typeface="Calibri"/>
                          <a:cs typeface="Times New Roman"/>
                        </a:rPr>
                        <a:t>----------</a:t>
                      </a:r>
                      <a:endParaRPr lang="en-US" sz="1800" b="1">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72893">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16</a:t>
                      </a:r>
                      <a:r>
                        <a:rPr lang="en-US" sz="1800" b="1" baseline="30000" dirty="0">
                          <a:solidFill>
                            <a:srgbClr val="FF0000"/>
                          </a:solidFill>
                          <a:latin typeface="Times New Roman"/>
                          <a:ea typeface="Calibri"/>
                          <a:cs typeface="Times New Roman"/>
                        </a:rPr>
                        <a:t>th</a:t>
                      </a:r>
                      <a:r>
                        <a:rPr lang="en-US" sz="1800" b="1" dirty="0">
                          <a:solidFill>
                            <a:srgbClr val="FF0000"/>
                          </a:solidFill>
                          <a:latin typeface="Times New Roman"/>
                          <a:ea typeface="Calibri"/>
                          <a:cs typeface="Times New Roman"/>
                        </a:rPr>
                        <a:t> Segment</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F0000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1000"/>
                        </a:spcAft>
                      </a:pPr>
                      <a:r>
                        <a:rPr lang="en-US" sz="1800" b="1" dirty="0">
                          <a:solidFill>
                            <a:srgbClr val="FF0000"/>
                          </a:solidFill>
                          <a:latin typeface="Times New Roman"/>
                          <a:ea typeface="Calibri"/>
                          <a:cs typeface="Times New Roman"/>
                        </a:rPr>
                        <a:t>FFFFF H</a:t>
                      </a:r>
                      <a:endParaRPr lang="en-US" sz="1800" b="1" dirty="0">
                        <a:solidFill>
                          <a:srgbClr val="FF0000"/>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wipe(down)">
                                      <p:cBhvr>
                                        <p:cTn id="30" dur="500"/>
                                        <p:tgtEl>
                                          <p:spTgt spid="4">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wipe(down)">
                                      <p:cBhvr>
                                        <p:cTn id="33" dur="500"/>
                                        <p:tgtEl>
                                          <p:spTgt spid="4">
                                            <p:txEl>
                                              <p:pRg st="6" end="6"/>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wipe(down)">
                                      <p:cBhvr>
                                        <p:cTn id="36" dur="500"/>
                                        <p:tgtEl>
                                          <p:spTgt spid="4">
                                            <p:txEl>
                                              <p:pRg st="7" end="7"/>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wipe(down)">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76200"/>
            <a:ext cx="5105400" cy="6093976"/>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Code Segment (CS): </a:t>
            </a:r>
            <a:r>
              <a:rPr lang="en-US" b="1" dirty="0">
                <a:solidFill>
                  <a:srgbClr val="7030A0"/>
                </a:solidFill>
                <a:latin typeface="Times New Roman" pitchFamily="18" charset="0"/>
                <a:cs typeface="Times New Roman" pitchFamily="18" charset="0"/>
              </a:rPr>
              <a:t>It is used for addressing a memory location in the code segment of a memory in which program is stored for execution. The Code Segment register holds the upper 16 bits of the starting address of the segment in the memory bank.</a:t>
            </a:r>
          </a:p>
          <a:p>
            <a:pPr algn="just"/>
            <a:endParaRPr lang="en-US" sz="1200" b="1" dirty="0">
              <a:solidFill>
                <a:srgbClr val="FF0000"/>
              </a:solidFill>
              <a:latin typeface="Times New Roman" pitchFamily="18" charset="0"/>
              <a:cs typeface="Times New Roman" pitchFamily="18" charset="0"/>
            </a:endParaRPr>
          </a:p>
          <a:p>
            <a:pPr algn="just"/>
            <a:r>
              <a:rPr lang="en-US" sz="2000" b="1" dirty="0">
                <a:solidFill>
                  <a:srgbClr val="FF0000"/>
                </a:solidFill>
                <a:latin typeface="Times New Roman" pitchFamily="18" charset="0"/>
                <a:cs typeface="Times New Roman" pitchFamily="18" charset="0"/>
              </a:rPr>
              <a:t>Data segment (DS): </a:t>
            </a:r>
            <a:r>
              <a:rPr lang="en-US" b="1" dirty="0">
                <a:solidFill>
                  <a:srgbClr val="C00000"/>
                </a:solidFill>
                <a:latin typeface="Times New Roman" pitchFamily="18" charset="0"/>
                <a:cs typeface="Times New Roman" pitchFamily="18" charset="0"/>
              </a:rPr>
              <a:t>It points to the data segment of memory, where data is stored. The Data Segment register holds the upper 16 bits of the starting address of the segment in the memory bank.</a:t>
            </a:r>
          </a:p>
          <a:p>
            <a:pPr algn="just"/>
            <a:endParaRPr lang="en-US" sz="1200" b="1" dirty="0">
              <a:latin typeface="Times New Roman" pitchFamily="18" charset="0"/>
              <a:cs typeface="Times New Roman" pitchFamily="18" charset="0"/>
            </a:endParaRPr>
          </a:p>
          <a:p>
            <a:pPr algn="just"/>
            <a:r>
              <a:rPr lang="en-US" sz="2000" b="1" dirty="0">
                <a:solidFill>
                  <a:srgbClr val="FF0000"/>
                </a:solidFill>
                <a:latin typeface="Times New Roman" pitchFamily="18" charset="0"/>
                <a:cs typeface="Times New Roman" pitchFamily="18" charset="0"/>
              </a:rPr>
              <a:t>Extra segment (ES): </a:t>
            </a:r>
            <a:r>
              <a:rPr lang="en-US" b="1" dirty="0">
                <a:solidFill>
                  <a:srgbClr val="7030A0"/>
                </a:solidFill>
                <a:latin typeface="Times New Roman" pitchFamily="18" charset="0"/>
                <a:cs typeface="Times New Roman" pitchFamily="18" charset="0"/>
              </a:rPr>
              <a:t>It is a segment which can be used as another data segment of the memory pointed by Extra Segment register. Therefore ES contains data. The Extra Segment register holds the upper 16 bits of the starting address of the segment in the memory bank.</a:t>
            </a:r>
          </a:p>
          <a:p>
            <a:pPr algn="just"/>
            <a:endParaRPr lang="en-US" b="1" dirty="0">
              <a:latin typeface="Times New Roman" pitchFamily="18" charset="0"/>
              <a:cs typeface="Times New Roman" pitchFamily="18" charset="0"/>
            </a:endParaRPr>
          </a:p>
          <a:p>
            <a:r>
              <a:rPr lang="en-US" dirty="0"/>
              <a:t> </a:t>
            </a:r>
          </a:p>
          <a:p>
            <a:endParaRPr lang="en-US" dirty="0"/>
          </a:p>
        </p:txBody>
      </p:sp>
      <p:sp>
        <p:nvSpPr>
          <p:cNvPr id="15" name="TextBox 14"/>
          <p:cNvSpPr txBox="1"/>
          <p:nvPr/>
        </p:nvSpPr>
        <p:spPr>
          <a:xfrm>
            <a:off x="381001" y="5410200"/>
            <a:ext cx="8762999" cy="1508105"/>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Stack segment (SS): </a:t>
            </a:r>
            <a:r>
              <a:rPr lang="en-US" b="1" dirty="0">
                <a:solidFill>
                  <a:srgbClr val="C00000"/>
                </a:solidFill>
                <a:latin typeface="Times New Roman" pitchFamily="18" charset="0"/>
                <a:cs typeface="Times New Roman" pitchFamily="18" charset="0"/>
              </a:rPr>
              <a:t>It is used for addressing stack segment of memory in which stack data is stored. The CPU uses the stack for temporarily storing data i.e. the content of all general purpose registers which will be used later. The Stack Segment register holds the upper 16 bits of the starting address of the segment in the memory bank.</a:t>
            </a:r>
          </a:p>
          <a:p>
            <a:endParaRPr lang="en-US" dirty="0"/>
          </a:p>
        </p:txBody>
      </p:sp>
      <p:pic>
        <p:nvPicPr>
          <p:cNvPr id="32770" name="Picture 2"/>
          <p:cNvPicPr>
            <a:picLocks noChangeAspect="1" noChangeArrowheads="1"/>
          </p:cNvPicPr>
          <p:nvPr/>
        </p:nvPicPr>
        <p:blipFill>
          <a:blip r:embed="rId2"/>
          <a:srcRect/>
          <a:stretch>
            <a:fillRect/>
          </a:stretch>
        </p:blipFill>
        <p:spPr bwMode="auto">
          <a:xfrm>
            <a:off x="5638800" y="609600"/>
            <a:ext cx="3276600" cy="4724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 calcmode="lin" valueType="num">
                                      <p:cBhvr additive="base">
                                        <p:cTn id="2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 calcmode="lin" valueType="num">
                                      <p:cBhvr additive="base">
                                        <p:cTn id="2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819400" y="264921"/>
            <a:ext cx="6096000" cy="6328157"/>
            <a:chOff x="2819400" y="264921"/>
            <a:chExt cx="6096000" cy="6328157"/>
          </a:xfrm>
        </p:grpSpPr>
        <p:sp>
          <p:nvSpPr>
            <p:cNvPr id="4" name="Rectangle 3"/>
            <p:cNvSpPr>
              <a:spLocks noChangeArrowheads="1"/>
            </p:cNvSpPr>
            <p:nvPr/>
          </p:nvSpPr>
          <p:spPr bwMode="auto">
            <a:xfrm>
              <a:off x="3451225" y="6056121"/>
              <a:ext cx="838200" cy="381000"/>
            </a:xfrm>
            <a:prstGeom prst="rect">
              <a:avLst/>
            </a:prstGeom>
            <a:solidFill>
              <a:schemeClr val="accent1"/>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5" name="Rectangle 4"/>
            <p:cNvSpPr>
              <a:spLocks noChangeArrowheads="1"/>
            </p:cNvSpPr>
            <p:nvPr/>
          </p:nvSpPr>
          <p:spPr bwMode="auto">
            <a:xfrm>
              <a:off x="3482975" y="2528696"/>
              <a:ext cx="838200" cy="381000"/>
            </a:xfrm>
            <a:prstGeom prst="rect">
              <a:avLst/>
            </a:prstGeom>
            <a:solidFill>
              <a:schemeClr val="accent1"/>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6" name="Rectangle 5"/>
            <p:cNvSpPr>
              <a:spLocks noChangeArrowheads="1"/>
            </p:cNvSpPr>
            <p:nvPr/>
          </p:nvSpPr>
          <p:spPr bwMode="auto">
            <a:xfrm>
              <a:off x="3473450" y="2093721"/>
              <a:ext cx="838200" cy="381000"/>
            </a:xfrm>
            <a:prstGeom prst="rect">
              <a:avLst/>
            </a:prstGeom>
            <a:solidFill>
              <a:schemeClr val="accent1"/>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7" name="Rectangle 6"/>
            <p:cNvSpPr>
              <a:spLocks noChangeArrowheads="1"/>
            </p:cNvSpPr>
            <p:nvPr/>
          </p:nvSpPr>
          <p:spPr bwMode="auto">
            <a:xfrm>
              <a:off x="3482975" y="1071371"/>
              <a:ext cx="838200" cy="381000"/>
            </a:xfrm>
            <a:prstGeom prst="rect">
              <a:avLst/>
            </a:prstGeom>
            <a:solidFill>
              <a:schemeClr val="accent1"/>
            </a:solid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pic>
          <p:nvPicPr>
            <p:cNvPr id="8" name="table"/>
            <p:cNvPicPr>
              <a:picLocks noChangeAspect="1"/>
            </p:cNvPicPr>
            <p:nvPr/>
          </p:nvPicPr>
          <p:blipFill>
            <a:blip r:embed="rId2"/>
            <a:stretch>
              <a:fillRect/>
            </a:stretch>
          </p:blipFill>
          <p:spPr>
            <a:xfrm>
              <a:off x="4876800" y="722121"/>
              <a:ext cx="2584928" cy="5870957"/>
            </a:xfrm>
            <a:prstGeom prst="rect">
              <a:avLst/>
            </a:prstGeom>
          </p:spPr>
        </p:pic>
        <p:sp>
          <p:nvSpPr>
            <p:cNvPr id="9" name="Text Box 38"/>
            <p:cNvSpPr txBox="1">
              <a:spLocks noChangeArrowheads="1"/>
            </p:cNvSpPr>
            <p:nvPr/>
          </p:nvSpPr>
          <p:spPr bwMode="auto">
            <a:xfrm>
              <a:off x="5486400" y="264921"/>
              <a:ext cx="14478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latin typeface="Times New Roman" pitchFamily="18" charset="0"/>
                </a:rPr>
                <a:t>Memory</a:t>
              </a:r>
            </a:p>
          </p:txBody>
        </p:sp>
        <p:sp>
          <p:nvSpPr>
            <p:cNvPr id="10" name="Text Box 39"/>
            <p:cNvSpPr txBox="1">
              <a:spLocks noChangeArrowheads="1"/>
            </p:cNvSpPr>
            <p:nvPr/>
          </p:nvSpPr>
          <p:spPr bwMode="auto">
            <a:xfrm>
              <a:off x="7467600" y="645921"/>
              <a:ext cx="12192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latin typeface="Times New Roman" pitchFamily="18" charset="0"/>
                </a:rPr>
                <a:t>00000H</a:t>
              </a:r>
            </a:p>
          </p:txBody>
        </p:sp>
        <p:sp>
          <p:nvSpPr>
            <p:cNvPr id="11" name="Text Box 40"/>
            <p:cNvSpPr txBox="1">
              <a:spLocks noChangeArrowheads="1"/>
            </p:cNvSpPr>
            <p:nvPr/>
          </p:nvSpPr>
          <p:spPr bwMode="auto">
            <a:xfrm>
              <a:off x="7467600" y="6132321"/>
              <a:ext cx="14478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latin typeface="Times New Roman" pitchFamily="18" charset="0"/>
                </a:rPr>
                <a:t>FFFFFH</a:t>
              </a:r>
            </a:p>
          </p:txBody>
        </p:sp>
        <p:sp>
          <p:nvSpPr>
            <p:cNvPr id="12" name="Text Box 41"/>
            <p:cNvSpPr txBox="1">
              <a:spLocks noChangeArrowheads="1"/>
            </p:cNvSpPr>
            <p:nvPr/>
          </p:nvSpPr>
          <p:spPr bwMode="auto">
            <a:xfrm>
              <a:off x="7620000" y="3236721"/>
              <a:ext cx="1295400" cy="118745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latin typeface="Times New Roman" pitchFamily="18" charset="0"/>
                </a:rPr>
                <a:t>1MB Address Range</a:t>
              </a:r>
            </a:p>
          </p:txBody>
        </p:sp>
        <p:sp>
          <p:nvSpPr>
            <p:cNvPr id="13" name="Line 42"/>
            <p:cNvSpPr>
              <a:spLocks noChangeShapeType="1"/>
            </p:cNvSpPr>
            <p:nvPr/>
          </p:nvSpPr>
          <p:spPr bwMode="auto">
            <a:xfrm>
              <a:off x="8153400" y="4532121"/>
              <a:ext cx="0" cy="1600200"/>
            </a:xfrm>
            <a:prstGeom prst="line">
              <a:avLst/>
            </a:prstGeom>
            <a:noFill/>
            <a:ln w="38100">
              <a:solidFill>
                <a:schemeClr val="tx1"/>
              </a:solidFill>
              <a:round/>
              <a:headEnd/>
              <a:tailEnd type="triangle" w="med" len="me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4" name="Line 43"/>
            <p:cNvSpPr>
              <a:spLocks noChangeShapeType="1"/>
            </p:cNvSpPr>
            <p:nvPr/>
          </p:nvSpPr>
          <p:spPr bwMode="auto">
            <a:xfrm>
              <a:off x="8153400" y="1103121"/>
              <a:ext cx="0" cy="2057400"/>
            </a:xfrm>
            <a:prstGeom prst="line">
              <a:avLst/>
            </a:prstGeom>
            <a:noFill/>
            <a:ln w="38100">
              <a:solidFill>
                <a:schemeClr val="tx1"/>
              </a:solidFill>
              <a:round/>
              <a:headEnd type="triangle" w="med" len="me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5" name="Text Box 45"/>
            <p:cNvSpPr txBox="1">
              <a:spLocks noChangeArrowheads="1"/>
            </p:cNvSpPr>
            <p:nvPr/>
          </p:nvSpPr>
          <p:spPr bwMode="auto">
            <a:xfrm rot="16200000">
              <a:off x="3001963" y="4028883"/>
              <a:ext cx="2590800" cy="701675"/>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000" b="1"/>
                <a:t>Starting Addresses of Segments</a:t>
              </a:r>
            </a:p>
          </p:txBody>
        </p:sp>
        <p:sp>
          <p:nvSpPr>
            <p:cNvPr id="16" name="Text Box 64"/>
            <p:cNvSpPr txBox="1">
              <a:spLocks noChangeArrowheads="1"/>
            </p:cNvSpPr>
            <p:nvPr/>
          </p:nvSpPr>
          <p:spPr bwMode="auto">
            <a:xfrm>
              <a:off x="3581400" y="1026921"/>
              <a:ext cx="14478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solidFill>
                    <a:schemeClr val="accent2"/>
                  </a:solidFill>
                  <a:latin typeface="Times New Roman" pitchFamily="18" charset="0"/>
                </a:rPr>
                <a:t>1000 0H</a:t>
              </a:r>
            </a:p>
          </p:txBody>
        </p:sp>
        <p:sp>
          <p:nvSpPr>
            <p:cNvPr id="17" name="Text Box 65"/>
            <p:cNvSpPr txBox="1">
              <a:spLocks noChangeArrowheads="1"/>
            </p:cNvSpPr>
            <p:nvPr/>
          </p:nvSpPr>
          <p:spPr bwMode="auto">
            <a:xfrm>
              <a:off x="3581400" y="2061971"/>
              <a:ext cx="13716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dirty="0">
                  <a:solidFill>
                    <a:schemeClr val="accent2"/>
                  </a:solidFill>
                  <a:latin typeface="Times New Roman" pitchFamily="18" charset="0"/>
                </a:rPr>
                <a:t>4000 0H</a:t>
              </a:r>
            </a:p>
          </p:txBody>
        </p:sp>
        <p:sp>
          <p:nvSpPr>
            <p:cNvPr id="18" name="Text Box 66"/>
            <p:cNvSpPr txBox="1">
              <a:spLocks noChangeArrowheads="1"/>
            </p:cNvSpPr>
            <p:nvPr/>
          </p:nvSpPr>
          <p:spPr bwMode="auto">
            <a:xfrm>
              <a:off x="3581400" y="2474721"/>
              <a:ext cx="15240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solidFill>
                    <a:schemeClr val="accent2"/>
                  </a:solidFill>
                  <a:latin typeface="Times New Roman" pitchFamily="18" charset="0"/>
                </a:rPr>
                <a:t>5000 0H</a:t>
              </a:r>
            </a:p>
          </p:txBody>
        </p:sp>
        <p:sp>
          <p:nvSpPr>
            <p:cNvPr id="19" name="Text Box 67"/>
            <p:cNvSpPr txBox="1">
              <a:spLocks noChangeArrowheads="1"/>
            </p:cNvSpPr>
            <p:nvPr/>
          </p:nvSpPr>
          <p:spPr bwMode="auto">
            <a:xfrm>
              <a:off x="3549650" y="6011671"/>
              <a:ext cx="15240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dirty="0">
                  <a:solidFill>
                    <a:schemeClr val="accent2"/>
                  </a:solidFill>
                  <a:latin typeface="Times New Roman" pitchFamily="18" charset="0"/>
                </a:rPr>
                <a:t>F000 0H</a:t>
              </a:r>
            </a:p>
          </p:txBody>
        </p:sp>
        <p:sp>
          <p:nvSpPr>
            <p:cNvPr id="20" name="Text Box 73"/>
            <p:cNvSpPr txBox="1">
              <a:spLocks noChangeArrowheads="1"/>
            </p:cNvSpPr>
            <p:nvPr/>
          </p:nvSpPr>
          <p:spPr bwMode="auto">
            <a:xfrm>
              <a:off x="2819400" y="1026921"/>
              <a:ext cx="6096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dirty="0"/>
                <a:t>CS</a:t>
              </a:r>
            </a:p>
          </p:txBody>
        </p:sp>
        <p:sp>
          <p:nvSpPr>
            <p:cNvPr id="21" name="Text Box 74"/>
            <p:cNvSpPr txBox="1">
              <a:spLocks noChangeArrowheads="1"/>
            </p:cNvSpPr>
            <p:nvPr/>
          </p:nvSpPr>
          <p:spPr bwMode="auto">
            <a:xfrm>
              <a:off x="2819400" y="2017521"/>
              <a:ext cx="6096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t>DS</a:t>
              </a:r>
            </a:p>
          </p:txBody>
        </p:sp>
        <p:sp>
          <p:nvSpPr>
            <p:cNvPr id="22" name="Text Box 75"/>
            <p:cNvSpPr txBox="1">
              <a:spLocks noChangeArrowheads="1"/>
            </p:cNvSpPr>
            <p:nvPr/>
          </p:nvSpPr>
          <p:spPr bwMode="auto">
            <a:xfrm>
              <a:off x="2819400" y="2474721"/>
              <a:ext cx="6096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t>ES</a:t>
              </a:r>
            </a:p>
          </p:txBody>
        </p:sp>
        <p:sp>
          <p:nvSpPr>
            <p:cNvPr id="23" name="Text Box 76"/>
            <p:cNvSpPr txBox="1">
              <a:spLocks noChangeArrowheads="1"/>
            </p:cNvSpPr>
            <p:nvPr/>
          </p:nvSpPr>
          <p:spPr bwMode="auto">
            <a:xfrm>
              <a:off x="2819400" y="5979921"/>
              <a:ext cx="609600" cy="457200"/>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50000"/>
                </a:spcBef>
              </a:pPr>
              <a:r>
                <a:rPr lang="en-US" sz="2400" b="1"/>
                <a:t>SS</a:t>
              </a:r>
            </a:p>
          </p:txBody>
        </p:sp>
      </p:grpSp>
      <p:sp>
        <p:nvSpPr>
          <p:cNvPr id="26" name="TextBox 25"/>
          <p:cNvSpPr txBox="1"/>
          <p:nvPr/>
        </p:nvSpPr>
        <p:spPr>
          <a:xfrm>
            <a:off x="76200" y="1143000"/>
            <a:ext cx="2743200" cy="5078313"/>
          </a:xfrm>
          <a:prstGeom prst="rect">
            <a:avLst/>
          </a:prstGeom>
          <a:noFill/>
        </p:spPr>
        <p:txBody>
          <a:bodyPr wrap="square" rtlCol="0">
            <a:spAutoFit/>
          </a:bodyPr>
          <a:lstStyle/>
          <a:p>
            <a:pPr algn="just"/>
            <a:r>
              <a:rPr lang="en-US" b="1" dirty="0">
                <a:solidFill>
                  <a:srgbClr val="C00000"/>
                </a:solidFill>
                <a:latin typeface="Times New Roman" pitchFamily="18" charset="0"/>
                <a:cs typeface="Times New Roman" pitchFamily="18" charset="0"/>
              </a:rPr>
              <a:t>The 16 bit contents of the segment registers in the BIU actually point to the starting location of a particular segment.</a:t>
            </a:r>
          </a:p>
          <a:p>
            <a:pPr algn="just"/>
            <a:r>
              <a:rPr lang="en-US" b="1" dirty="0">
                <a:latin typeface="Times New Roman" pitchFamily="18" charset="0"/>
                <a:cs typeface="Times New Roman" pitchFamily="18" charset="0"/>
              </a:rPr>
              <a:t> </a:t>
            </a:r>
            <a:r>
              <a:rPr lang="en-US" b="1" dirty="0">
                <a:solidFill>
                  <a:srgbClr val="7030A0"/>
                </a:solidFill>
                <a:latin typeface="Times New Roman" pitchFamily="18" charset="0"/>
                <a:cs typeface="Times New Roman" pitchFamily="18" charset="0"/>
              </a:rPr>
              <a:t>A segment register is used to hold the upper 16-bits of the starting address for each of the segments.</a:t>
            </a:r>
          </a:p>
          <a:p>
            <a:pPr algn="just"/>
            <a:r>
              <a:rPr lang="en-US" b="1" dirty="0">
                <a:solidFill>
                  <a:srgbClr val="C00000"/>
                </a:solidFill>
                <a:latin typeface="Times New Roman" pitchFamily="18" charset="0"/>
                <a:cs typeface="Times New Roman" pitchFamily="18" charset="0"/>
              </a:rPr>
              <a:t>The BIU always inserts zeros for the lowest 4 bits of the 20-bit starting address for a segment.</a:t>
            </a:r>
          </a:p>
          <a:p>
            <a:pPr algn="just"/>
            <a:r>
              <a:rPr lang="en-US" b="1" dirty="0">
                <a:solidFill>
                  <a:srgbClr val="7030A0"/>
                </a:solidFill>
                <a:latin typeface="Times New Roman" pitchFamily="18" charset="0"/>
                <a:cs typeface="Times New Roman" pitchFamily="18" charset="0"/>
              </a:rPr>
              <a:t> If a segment register contains 1234H, then segment will start at address 12340H.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 calcmode="lin" valueType="num">
                                      <p:cBhvr additive="base">
                                        <p:cTn id="13"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 calcmode="lin" valueType="num">
                                      <p:cBhvr additive="base">
                                        <p:cTn id="19"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xEl>
                                              <p:pRg st="3" end="3"/>
                                            </p:txEl>
                                          </p:spTgt>
                                        </p:tgtEl>
                                        <p:attrNameLst>
                                          <p:attrName>style.visibility</p:attrName>
                                        </p:attrNameLst>
                                      </p:cBhvr>
                                      <p:to>
                                        <p:strVal val="visible"/>
                                      </p:to>
                                    </p:set>
                                    <p:anim calcmode="lin" valueType="num">
                                      <p:cBhvr additive="base">
                                        <p:cTn id="25"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702469"/>
            <a:ext cx="8229600" cy="6155531"/>
          </a:xfrm>
          <a:prstGeom prst="rect">
            <a:avLst/>
          </a:prstGeom>
          <a:noFill/>
        </p:spPr>
        <p:txBody>
          <a:bodyPr wrap="square" rtlCol="0">
            <a:spAutoFit/>
          </a:bodyPr>
          <a:lstStyle/>
          <a:p>
            <a:pPr algn="just"/>
            <a:r>
              <a:rPr lang="en-US" sz="2800" b="1" dirty="0">
                <a:solidFill>
                  <a:srgbClr val="FF0000"/>
                </a:solidFill>
                <a:latin typeface="Times New Roman" pitchFamily="18" charset="0"/>
                <a:cs typeface="Times New Roman" pitchFamily="18" charset="0"/>
              </a:rPr>
              <a:t>Advantages of memory segmentation:</a:t>
            </a:r>
          </a:p>
          <a:p>
            <a:pPr algn="just"/>
            <a:endParaRPr lang="en-US" b="1" dirty="0">
              <a:solidFill>
                <a:srgbClr val="FF0000"/>
              </a:solidFill>
              <a:latin typeface="Times New Roman" pitchFamily="18" charset="0"/>
              <a:cs typeface="Times New Roman" pitchFamily="18" charset="0"/>
            </a:endParaRPr>
          </a:p>
          <a:p>
            <a:pPr lvl="0" algn="just">
              <a:buFont typeface="Arial" pitchFamily="34" charset="0"/>
              <a:buChar char="•"/>
            </a:pPr>
            <a:r>
              <a:rPr lang="en-US" sz="2000" b="1" dirty="0">
                <a:solidFill>
                  <a:srgbClr val="7030A0"/>
                </a:solidFill>
                <a:latin typeface="Times New Roman" pitchFamily="18" charset="0"/>
                <a:cs typeface="Times New Roman" pitchFamily="18" charset="0"/>
              </a:rPr>
              <a:t>It allows the memory addressing capacity to be 1 M byte even though the address associated with individual instruction is only 16-bit.</a:t>
            </a:r>
          </a:p>
          <a:p>
            <a:pPr lvl="0" algn="just">
              <a:buFont typeface="Arial" pitchFamily="34" charset="0"/>
              <a:buChar char="•"/>
            </a:pPr>
            <a:r>
              <a:rPr lang="en-US" sz="2000" b="1" dirty="0">
                <a:solidFill>
                  <a:srgbClr val="C00000"/>
                </a:solidFill>
                <a:latin typeface="Times New Roman" pitchFamily="18" charset="0"/>
                <a:cs typeface="Times New Roman" pitchFamily="18" charset="0"/>
              </a:rPr>
              <a:t>It allows instruction code, data stack and portion of program to be more than 64kb long by using more than one code, data, stack segment and extra segment.</a:t>
            </a:r>
          </a:p>
          <a:p>
            <a:pPr lvl="0" algn="just">
              <a:buFont typeface="Arial" pitchFamily="34" charset="0"/>
              <a:buChar char="•"/>
            </a:pPr>
            <a:r>
              <a:rPr lang="en-US" sz="2000" b="1" dirty="0">
                <a:solidFill>
                  <a:srgbClr val="7030A0"/>
                </a:solidFill>
                <a:latin typeface="Times New Roman" pitchFamily="18" charset="0"/>
                <a:cs typeface="Times New Roman" pitchFamily="18" charset="0"/>
              </a:rPr>
              <a:t>Allows the placing of code, data and stack portions of the same program in different parts of memory for data and code protection.</a:t>
            </a:r>
          </a:p>
          <a:p>
            <a:pPr lvl="0" algn="just">
              <a:buFont typeface="Arial" pitchFamily="34" charset="0"/>
              <a:buChar char="•"/>
            </a:pPr>
            <a:r>
              <a:rPr lang="en-US" sz="2000" b="1" dirty="0">
                <a:solidFill>
                  <a:srgbClr val="C00000"/>
                </a:solidFill>
                <a:latin typeface="Times New Roman" pitchFamily="18" charset="0"/>
                <a:cs typeface="Times New Roman" pitchFamily="18" charset="0"/>
              </a:rPr>
              <a:t>Program can be relocated which is very useful in multiprogramming.</a:t>
            </a:r>
          </a:p>
          <a:p>
            <a:pPr lvl="0" algn="just">
              <a:buFont typeface="Arial" pitchFamily="34" charset="0"/>
              <a:buChar char="•"/>
            </a:pPr>
            <a:r>
              <a:rPr lang="en-IN" sz="2000" b="1" dirty="0">
                <a:solidFill>
                  <a:srgbClr val="7030A0"/>
                </a:solidFill>
                <a:latin typeface="Times New Roman" pitchFamily="18" charset="0"/>
                <a:cs typeface="Times New Roman" pitchFamily="18" charset="0"/>
              </a:rPr>
              <a:t>An immediate advantage of having separate data and code segments is that one program can work on several different sets of data.</a:t>
            </a:r>
            <a:endParaRPr lang="en-US" sz="2000" b="1" dirty="0">
              <a:solidFill>
                <a:srgbClr val="7030A0"/>
              </a:solidFill>
              <a:latin typeface="Times New Roman" pitchFamily="18" charset="0"/>
              <a:cs typeface="Times New Roman" pitchFamily="18" charset="0"/>
            </a:endParaRPr>
          </a:p>
          <a:p>
            <a:pPr lvl="0" algn="just">
              <a:buFont typeface="Arial" pitchFamily="34" charset="0"/>
              <a:buChar char="•"/>
            </a:pPr>
            <a:r>
              <a:rPr lang="en-IN" sz="2000" b="1" dirty="0">
                <a:solidFill>
                  <a:srgbClr val="C00000"/>
                </a:solidFill>
                <a:latin typeface="Times New Roman" pitchFamily="18" charset="0"/>
                <a:cs typeface="Times New Roman" pitchFamily="18" charset="0"/>
              </a:rPr>
              <a:t>The greatest advantage of segmented memory is that programs that reference logical addresses only can be loaded and run anywhere in memory. This is because the logical addresses always range from 00000h to 0FFFFh, independent of the code segment base.</a:t>
            </a:r>
            <a:endParaRPr lang="en-US" sz="2000" b="1" dirty="0">
              <a:solidFill>
                <a:srgbClr val="C00000"/>
              </a:solidFill>
              <a:latin typeface="Times New Roman" pitchFamily="18" charset="0"/>
              <a:cs typeface="Times New Roman" pitchFamily="18" charset="0"/>
            </a:endParaRPr>
          </a:p>
          <a:p>
            <a:pPr lvl="0" algn="just">
              <a:buFont typeface="Arial" pitchFamily="34" charset="0"/>
              <a:buChar char="•"/>
            </a:pPr>
            <a:r>
              <a:rPr lang="en-IN" sz="2000" b="1" dirty="0">
                <a:solidFill>
                  <a:srgbClr val="7030A0"/>
                </a:solidFill>
                <a:latin typeface="Times New Roman" pitchFamily="18" charset="0"/>
                <a:cs typeface="Times New Roman" pitchFamily="18" charset="0"/>
              </a:rPr>
              <a:t>Such programs are said to be re-loadable, meaning that they will run at any location in memory.</a:t>
            </a:r>
            <a:endParaRPr lang="en-US" sz="2000" b="1" dirty="0">
              <a:solidFill>
                <a:srgbClr val="7030A0"/>
              </a:solidFill>
              <a:latin typeface="Times New Roman" pitchFamily="18" charset="0"/>
              <a:cs typeface="Times New Roman" pitchFamily="18" charset="0"/>
            </a:endParaRPr>
          </a:p>
          <a:p>
            <a:pPr>
              <a:buFont typeface="Arial" pitchFamily="34" charset="0"/>
              <a:buChar cha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1219200"/>
            <a:ext cx="9144000" cy="59093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It is a 16-bit microprocessor.</a:t>
            </a:r>
            <a:endParaRPr kumimoji="0" lang="en-US" sz="2400" b="0" i="0" u="none" strike="noStrike" cap="none" normalizeH="0" baseline="0" dirty="0">
              <a:ln>
                <a:noFill/>
              </a:ln>
              <a:solidFill>
                <a:srgbClr val="FF0000"/>
              </a:solidFill>
              <a:effectLst/>
              <a:latin typeface="Times New Roman" pitchFamily="18" charset="0"/>
              <a:cs typeface="Times New Roman" pitchFamily="18" charset="0"/>
            </a:endParaRPr>
          </a:p>
          <a:p>
            <a:pPr algn="just" eaLnBrk="0" fontAlgn="base" hangingPunct="0">
              <a:spcBef>
                <a:spcPct val="0"/>
              </a:spcBef>
              <a:spcAft>
                <a:spcPct val="0"/>
              </a:spcAft>
              <a:buFontTx/>
              <a:buChar char="•"/>
              <a:tabLst>
                <a:tab pos="457200" algn="l"/>
              </a:tabLst>
            </a:pPr>
            <a:r>
              <a:rPr kumimoji="0" lang="en-US" sz="2400" b="0" i="0" u="none" strike="noStrike" cap="none" normalizeH="0" baseline="0" dirty="0">
                <a:ln>
                  <a:noFill/>
                </a:ln>
                <a:solidFill>
                  <a:srgbClr val="002060"/>
                </a:solidFill>
                <a:effectLst/>
                <a:latin typeface="Times New Roman" pitchFamily="18" charset="0"/>
                <a:ea typeface="Calibri" pitchFamily="34" charset="0"/>
                <a:cs typeface="Times New Roman" pitchFamily="18" charset="0"/>
              </a:rPr>
              <a:t>The 8086 microprocessor has a 20-bit address bus that can access up to 2</a:t>
            </a:r>
            <a:r>
              <a:rPr kumimoji="0" lang="en-US" sz="2400" b="0" i="0" u="none" strike="noStrike" cap="none" normalizeH="0" baseline="30000" dirty="0">
                <a:ln>
                  <a:noFill/>
                </a:ln>
                <a:solidFill>
                  <a:srgbClr val="002060"/>
                </a:solidFill>
                <a:effectLst/>
                <a:latin typeface="Times New Roman" pitchFamily="18" charset="0"/>
                <a:ea typeface="Calibri" pitchFamily="34" charset="0"/>
                <a:cs typeface="Times New Roman" pitchFamily="18" charset="0"/>
              </a:rPr>
              <a:t>20</a:t>
            </a:r>
            <a:r>
              <a:rPr kumimoji="0" lang="en-US" sz="2400" b="0" i="0" u="none" strike="noStrike" cap="none" normalizeH="0" baseline="0" dirty="0">
                <a:ln>
                  <a:noFill/>
                </a:ln>
                <a:solidFill>
                  <a:srgbClr val="002060"/>
                </a:solidFill>
                <a:effectLst/>
                <a:latin typeface="Times New Roman" pitchFamily="18" charset="0"/>
                <a:ea typeface="Calibri" pitchFamily="34" charset="0"/>
                <a:cs typeface="Times New Roman" pitchFamily="18" charset="0"/>
              </a:rPr>
              <a:t> memory locations (1 MB). </a:t>
            </a:r>
            <a:r>
              <a:rPr lang="en-US" sz="2400" dirty="0">
                <a:solidFill>
                  <a:srgbClr val="002060"/>
                </a:solidFill>
                <a:latin typeface="Times New Roman" pitchFamily="18" charset="0"/>
                <a:ea typeface="Calibri" pitchFamily="34" charset="0"/>
                <a:cs typeface="Times New Roman" pitchFamily="18" charset="0"/>
              </a:rPr>
              <a:t>Address ranges from 00000H to FFFFFH </a:t>
            </a:r>
            <a:endParaRPr kumimoji="0" lang="en-US" sz="2400" b="0" i="0" u="none" strike="noStrike" cap="none" normalizeH="0" baseline="0" dirty="0">
              <a:ln>
                <a:noFill/>
              </a:ln>
              <a:solidFill>
                <a:srgbClr val="00206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It can support up to 64K I/O ports.</a:t>
            </a:r>
            <a:endParaRPr kumimoji="0" lang="en-US" sz="24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002060"/>
                </a:solidFill>
                <a:effectLst/>
                <a:latin typeface="Times New Roman" pitchFamily="18" charset="0"/>
                <a:ea typeface="Calibri" pitchFamily="34" charset="0"/>
                <a:cs typeface="Times New Roman" pitchFamily="18" charset="0"/>
              </a:rPr>
              <a:t>It provides fourteen 16-bit registers.</a:t>
            </a:r>
            <a:endParaRPr kumimoji="0" lang="en-US" sz="2400" b="0" i="0" u="none" strike="noStrike" cap="none" normalizeH="0" baseline="0" dirty="0">
              <a:ln>
                <a:noFill/>
              </a:ln>
              <a:solidFill>
                <a:srgbClr val="00206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It has multiplexed address and data bus AD0- AD15 and A16 – A19.</a:t>
            </a:r>
            <a:endParaRPr kumimoji="0" lang="en-US" sz="24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002060"/>
                </a:solidFill>
                <a:effectLst/>
                <a:latin typeface="Times New Roman" pitchFamily="18" charset="0"/>
                <a:ea typeface="Calibri" pitchFamily="34" charset="0"/>
                <a:cs typeface="Times New Roman" pitchFamily="18" charset="0"/>
              </a:rPr>
              <a:t>It requires single phase clock with 33% duty cycle to provide internal timing.</a:t>
            </a:r>
            <a:endParaRPr kumimoji="0" lang="en-US" sz="2400" b="0" i="0" u="none" strike="noStrike" cap="none" normalizeH="0" baseline="0" dirty="0">
              <a:ln>
                <a:noFill/>
              </a:ln>
              <a:solidFill>
                <a:srgbClr val="00206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The 8086 microprocessor is designed to operate in two modes, Minimum and Maximum.</a:t>
            </a:r>
            <a:endParaRPr kumimoji="0" lang="en-US" sz="24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002060"/>
                </a:solidFill>
                <a:effectLst/>
                <a:latin typeface="Times New Roman" pitchFamily="18" charset="0"/>
                <a:ea typeface="Calibri" pitchFamily="34" charset="0"/>
                <a:cs typeface="Times New Roman" pitchFamily="18" charset="0"/>
              </a:rPr>
              <a:t>It can pre fetches up to 6 instruction bytes from memory and queues them in order to speed up instruction execution.</a:t>
            </a:r>
            <a:endParaRPr kumimoji="0" lang="en-US" sz="2400" b="0" i="0" u="none" strike="noStrike" cap="none" normalizeH="0" baseline="0" dirty="0">
              <a:ln>
                <a:noFill/>
              </a:ln>
              <a:solidFill>
                <a:srgbClr val="002060"/>
              </a:solidFill>
              <a:effectLst/>
              <a:latin typeface="Times New Roman" pitchFamily="18" charset="0"/>
              <a:cs typeface="Times New Roman" pitchFamily="18" charset="0"/>
            </a:endParaRPr>
          </a:p>
          <a:p>
            <a:pPr algn="just" eaLnBrk="0" fontAlgn="base" hangingPunct="0">
              <a:spcBef>
                <a:spcPct val="0"/>
              </a:spcBef>
              <a:spcAft>
                <a:spcPct val="0"/>
              </a:spcAft>
              <a:buFontTx/>
              <a:buChar char="•"/>
              <a:tabLst>
                <a:tab pos="457200" algn="l"/>
              </a:tabLst>
            </a:pPr>
            <a:r>
              <a:rPr lang="en-US" sz="2400" dirty="0">
                <a:solidFill>
                  <a:srgbClr val="FF0000"/>
                </a:solidFill>
                <a:latin typeface="Times New Roman" pitchFamily="18" charset="0"/>
                <a:ea typeface="Calibri" pitchFamily="34" charset="0"/>
                <a:cs typeface="Times New Roman" pitchFamily="18" charset="0"/>
              </a:rPr>
              <a:t>A 40 pin dual in line package. </a:t>
            </a:r>
            <a:r>
              <a:rPr kumimoji="0" lang="en-US" sz="24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It requires +5V power supply.</a:t>
            </a:r>
            <a:endParaRPr kumimoji="0" lang="en-US" sz="24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002060"/>
                </a:solidFill>
                <a:effectLst/>
                <a:latin typeface="Times New Roman" pitchFamily="18" charset="0"/>
                <a:ea typeface="Calibri" pitchFamily="34" charset="0"/>
                <a:cs typeface="Times New Roman" pitchFamily="18" charset="0"/>
              </a:rPr>
              <a:t>Memory is byte addressable - Every byte has a separate address. </a:t>
            </a:r>
            <a:endParaRPr kumimoji="0" lang="en-US" sz="2400" b="0" i="0" u="none" strike="noStrike" cap="none" normalizeH="0" baseline="0" dirty="0">
              <a:ln>
                <a:noFill/>
              </a:ln>
              <a:solidFill>
                <a:srgbClr val="00206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The 8086 microprocessor employs parallel processing.</a:t>
            </a:r>
            <a:endParaRPr kumimoji="0" lang="en-US" sz="24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2"/>
          <p:cNvSpPr/>
          <p:nvPr/>
        </p:nvSpPr>
        <p:spPr>
          <a:xfrm>
            <a:off x="1295400" y="381000"/>
            <a:ext cx="6738383" cy="646331"/>
          </a:xfrm>
          <a:prstGeom prst="rect">
            <a:avLst/>
          </a:prstGeom>
        </p:spPr>
        <p:txBody>
          <a:bodyPr wrap="none">
            <a:spAutoFit/>
          </a:bodyPr>
          <a:lstStyle/>
          <a:p>
            <a:pPr lvl="0" algn="ctr" fontAlgn="base">
              <a:spcBef>
                <a:spcPct val="0"/>
              </a:spcBef>
              <a:spcAft>
                <a:spcPct val="0"/>
              </a:spcAft>
              <a:tabLst>
                <a:tab pos="457200" algn="l"/>
              </a:tabLst>
            </a:pPr>
            <a:r>
              <a:rPr lang="en-US" sz="3600" b="1" dirty="0">
                <a:latin typeface="Times New Roman" pitchFamily="18" charset="0"/>
                <a:ea typeface="Calibri" pitchFamily="34" charset="0"/>
                <a:cs typeface="Times New Roman" pitchFamily="18" charset="0"/>
              </a:rPr>
              <a:t>Features of 8086 Microprocessor:</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xEl>
                                              <p:pRg st="0" end="0"/>
                                            </p:txEl>
                                          </p:spTgt>
                                        </p:tgtEl>
                                        <p:attrNameLst>
                                          <p:attrName>style.visibility</p:attrName>
                                        </p:attrNameLst>
                                      </p:cBhvr>
                                      <p:to>
                                        <p:strVal val="visible"/>
                                      </p:to>
                                    </p:set>
                                    <p:anim calcmode="lin" valueType="num">
                                      <p:cBhvr additive="base">
                                        <p:cTn id="7" dur="500" fill="hold"/>
                                        <p:tgtEl>
                                          <p:spTgt spid="20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9">
                                            <p:txEl>
                                              <p:pRg st="1" end="1"/>
                                            </p:txEl>
                                          </p:spTgt>
                                        </p:tgtEl>
                                        <p:attrNameLst>
                                          <p:attrName>style.visibility</p:attrName>
                                        </p:attrNameLst>
                                      </p:cBhvr>
                                      <p:to>
                                        <p:strVal val="visible"/>
                                      </p:to>
                                    </p:set>
                                    <p:anim calcmode="lin" valueType="num">
                                      <p:cBhvr additive="base">
                                        <p:cTn id="13" dur="500" fill="hold"/>
                                        <p:tgtEl>
                                          <p:spTgt spid="204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9">
                                            <p:txEl>
                                              <p:pRg st="2" end="2"/>
                                            </p:txEl>
                                          </p:spTgt>
                                        </p:tgtEl>
                                        <p:attrNameLst>
                                          <p:attrName>style.visibility</p:attrName>
                                        </p:attrNameLst>
                                      </p:cBhvr>
                                      <p:to>
                                        <p:strVal val="visible"/>
                                      </p:to>
                                    </p:set>
                                    <p:anim calcmode="lin" valueType="num">
                                      <p:cBhvr additive="base">
                                        <p:cTn id="19" dur="500" fill="hold"/>
                                        <p:tgtEl>
                                          <p:spTgt spid="204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9">
                                            <p:txEl>
                                              <p:pRg st="3" end="3"/>
                                            </p:txEl>
                                          </p:spTgt>
                                        </p:tgtEl>
                                        <p:attrNameLst>
                                          <p:attrName>style.visibility</p:attrName>
                                        </p:attrNameLst>
                                      </p:cBhvr>
                                      <p:to>
                                        <p:strVal val="visible"/>
                                      </p:to>
                                    </p:set>
                                    <p:anim calcmode="lin" valueType="num">
                                      <p:cBhvr additive="base">
                                        <p:cTn id="25" dur="500" fill="hold"/>
                                        <p:tgtEl>
                                          <p:spTgt spid="204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9">
                                            <p:txEl>
                                              <p:pRg st="4" end="4"/>
                                            </p:txEl>
                                          </p:spTgt>
                                        </p:tgtEl>
                                        <p:attrNameLst>
                                          <p:attrName>style.visibility</p:attrName>
                                        </p:attrNameLst>
                                      </p:cBhvr>
                                      <p:to>
                                        <p:strVal val="visible"/>
                                      </p:to>
                                    </p:set>
                                    <p:anim calcmode="lin" valueType="num">
                                      <p:cBhvr additive="base">
                                        <p:cTn id="31" dur="500" fill="hold"/>
                                        <p:tgtEl>
                                          <p:spTgt spid="204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49">
                                            <p:txEl>
                                              <p:pRg st="5" end="5"/>
                                            </p:txEl>
                                          </p:spTgt>
                                        </p:tgtEl>
                                        <p:attrNameLst>
                                          <p:attrName>style.visibility</p:attrName>
                                        </p:attrNameLst>
                                      </p:cBhvr>
                                      <p:to>
                                        <p:strVal val="visible"/>
                                      </p:to>
                                    </p:set>
                                    <p:anim calcmode="lin" valueType="num">
                                      <p:cBhvr additive="base">
                                        <p:cTn id="37" dur="500" fill="hold"/>
                                        <p:tgtEl>
                                          <p:spTgt spid="204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4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9">
                                            <p:txEl>
                                              <p:pRg st="6" end="6"/>
                                            </p:txEl>
                                          </p:spTgt>
                                        </p:tgtEl>
                                        <p:attrNameLst>
                                          <p:attrName>style.visibility</p:attrName>
                                        </p:attrNameLst>
                                      </p:cBhvr>
                                      <p:to>
                                        <p:strVal val="visible"/>
                                      </p:to>
                                    </p:set>
                                    <p:anim calcmode="lin" valueType="num">
                                      <p:cBhvr additive="base">
                                        <p:cTn id="43" dur="500" fill="hold"/>
                                        <p:tgtEl>
                                          <p:spTgt spid="204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4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49">
                                            <p:txEl>
                                              <p:pRg st="7" end="7"/>
                                            </p:txEl>
                                          </p:spTgt>
                                        </p:tgtEl>
                                        <p:attrNameLst>
                                          <p:attrName>style.visibility</p:attrName>
                                        </p:attrNameLst>
                                      </p:cBhvr>
                                      <p:to>
                                        <p:strVal val="visible"/>
                                      </p:to>
                                    </p:set>
                                    <p:anim calcmode="lin" valueType="num">
                                      <p:cBhvr additive="base">
                                        <p:cTn id="49" dur="500" fill="hold"/>
                                        <p:tgtEl>
                                          <p:spTgt spid="204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4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49">
                                            <p:txEl>
                                              <p:pRg st="8" end="8"/>
                                            </p:txEl>
                                          </p:spTgt>
                                        </p:tgtEl>
                                        <p:attrNameLst>
                                          <p:attrName>style.visibility</p:attrName>
                                        </p:attrNameLst>
                                      </p:cBhvr>
                                      <p:to>
                                        <p:strVal val="visible"/>
                                      </p:to>
                                    </p:set>
                                    <p:anim calcmode="lin" valueType="num">
                                      <p:cBhvr additive="base">
                                        <p:cTn id="55" dur="500" fill="hold"/>
                                        <p:tgtEl>
                                          <p:spTgt spid="204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4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049">
                                            <p:txEl>
                                              <p:pRg st="9" end="9"/>
                                            </p:txEl>
                                          </p:spTgt>
                                        </p:tgtEl>
                                        <p:attrNameLst>
                                          <p:attrName>style.visibility</p:attrName>
                                        </p:attrNameLst>
                                      </p:cBhvr>
                                      <p:to>
                                        <p:strVal val="visible"/>
                                      </p:to>
                                    </p:set>
                                    <p:anim calcmode="lin" valueType="num">
                                      <p:cBhvr additive="base">
                                        <p:cTn id="61" dur="500" fill="hold"/>
                                        <p:tgtEl>
                                          <p:spTgt spid="204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04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49">
                                            <p:txEl>
                                              <p:pRg st="10" end="10"/>
                                            </p:txEl>
                                          </p:spTgt>
                                        </p:tgtEl>
                                        <p:attrNameLst>
                                          <p:attrName>style.visibility</p:attrName>
                                        </p:attrNameLst>
                                      </p:cBhvr>
                                      <p:to>
                                        <p:strVal val="visible"/>
                                      </p:to>
                                    </p:set>
                                    <p:anim calcmode="lin" valueType="num">
                                      <p:cBhvr additive="base">
                                        <p:cTn id="67" dur="500" fill="hold"/>
                                        <p:tgtEl>
                                          <p:spTgt spid="204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04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990600"/>
            <a:ext cx="8763000" cy="4678204"/>
          </a:xfrm>
          <a:prstGeom prst="rect">
            <a:avLst/>
          </a:prstGeom>
          <a:noFill/>
        </p:spPr>
        <p:txBody>
          <a:bodyPr wrap="square" rtlCol="0">
            <a:spAutoFit/>
          </a:bodyPr>
          <a:lstStyle/>
          <a:p>
            <a:pPr algn="ctr"/>
            <a:r>
              <a:rPr lang="en-US" sz="2800" b="1" dirty="0">
                <a:solidFill>
                  <a:srgbClr val="FF0000"/>
                </a:solidFill>
                <a:latin typeface="Times New Roman" pitchFamily="18" charset="0"/>
                <a:cs typeface="Times New Roman" pitchFamily="18" charset="0"/>
              </a:rPr>
              <a:t>Instruction pointer:</a:t>
            </a:r>
          </a:p>
          <a:p>
            <a:pPr algn="just"/>
            <a:endParaRPr lang="en-US" sz="1200" b="1" dirty="0">
              <a:solidFill>
                <a:srgbClr val="FF0000"/>
              </a:solidFill>
              <a:latin typeface="Times New Roman" pitchFamily="18" charset="0"/>
              <a:cs typeface="Times New Roman" pitchFamily="18" charset="0"/>
            </a:endParaRPr>
          </a:p>
          <a:p>
            <a:pPr lvl="0" algn="just">
              <a:buFont typeface="Arial" pitchFamily="34" charset="0"/>
              <a:buChar char="•"/>
            </a:pPr>
            <a:r>
              <a:rPr lang="en-US" sz="2000" b="1" dirty="0">
                <a:solidFill>
                  <a:srgbClr val="0070C0"/>
                </a:solidFill>
                <a:latin typeface="Times New Roman" pitchFamily="18" charset="0"/>
                <a:cs typeface="Times New Roman" pitchFamily="18" charset="0"/>
              </a:rPr>
              <a:t>The instruction pointer register contains a 16-bit offset address of instruction that is to be executed next. </a:t>
            </a:r>
          </a:p>
          <a:p>
            <a:pPr lvl="0" algn="just">
              <a:buFont typeface="Arial" pitchFamily="34" charset="0"/>
              <a:buChar char="•"/>
            </a:pPr>
            <a:r>
              <a:rPr lang="en-US" sz="2000" b="1" dirty="0">
                <a:solidFill>
                  <a:srgbClr val="00B050"/>
                </a:solidFill>
                <a:latin typeface="Times New Roman" pitchFamily="18" charset="0"/>
                <a:cs typeface="Times New Roman" pitchFamily="18" charset="0"/>
              </a:rPr>
              <a:t>The IP always combine with the Code segment register (CS) to generate 20-bit physical address.</a:t>
            </a:r>
          </a:p>
          <a:p>
            <a:pPr lvl="0" algn="just">
              <a:buFont typeface="Arial" pitchFamily="34" charset="0"/>
              <a:buChar char="•"/>
            </a:pPr>
            <a:r>
              <a:rPr lang="en-US" sz="2000" b="1" dirty="0">
                <a:solidFill>
                  <a:srgbClr val="0070C0"/>
                </a:solidFill>
                <a:latin typeface="Times New Roman" pitchFamily="18" charset="0"/>
                <a:cs typeface="Times New Roman" pitchFamily="18" charset="0"/>
              </a:rPr>
              <a:t>The value contained in the instruction pointer is called as an offset because this value must be added to the base address of the code segment, which is available in the CS register to find the 20-bit physical address. </a:t>
            </a:r>
          </a:p>
          <a:p>
            <a:pPr lvl="0" algn="just">
              <a:buFont typeface="Arial" pitchFamily="34" charset="0"/>
              <a:buChar char="•"/>
            </a:pPr>
            <a:r>
              <a:rPr lang="en-US" sz="2000" b="1" dirty="0">
                <a:solidFill>
                  <a:srgbClr val="00B050"/>
                </a:solidFill>
                <a:latin typeface="Times New Roman" pitchFamily="18" charset="0"/>
                <a:cs typeface="Times New Roman" pitchFamily="18" charset="0"/>
              </a:rPr>
              <a:t>The value of the instruction pointer is incremented by two after executing every instruction because 8086 reads two bytes at a time.</a:t>
            </a:r>
          </a:p>
          <a:p>
            <a:pPr lvl="0" algn="just">
              <a:buFont typeface="Arial" pitchFamily="34" charset="0"/>
              <a:buChar char="•"/>
            </a:pPr>
            <a:r>
              <a:rPr lang="en-US" sz="2000" b="1" dirty="0">
                <a:solidFill>
                  <a:srgbClr val="0070C0"/>
                </a:solidFill>
                <a:latin typeface="Times New Roman" pitchFamily="18" charset="0"/>
                <a:cs typeface="Times New Roman" pitchFamily="18" charset="0"/>
              </a:rPr>
              <a:t>To form a 20bit address of the next instruction, the 16 bit address of the IP is added (by the address summing block) to the address contained in the CS, which has been shifted four bits to the left.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143000"/>
            <a:ext cx="8610600" cy="5724644"/>
          </a:xfrm>
          <a:prstGeom prst="rect">
            <a:avLst/>
          </a:prstGeom>
          <a:noFill/>
        </p:spPr>
        <p:txBody>
          <a:bodyPr wrap="square" rtlCol="0">
            <a:spAutoFit/>
          </a:bodyPr>
          <a:lstStyle/>
          <a:p>
            <a:pPr lvl="0" algn="just">
              <a:buFont typeface="Arial" pitchFamily="34" charset="0"/>
              <a:buChar char="•"/>
            </a:pPr>
            <a:r>
              <a:rPr lang="en-US" b="1" dirty="0">
                <a:solidFill>
                  <a:srgbClr val="7030A0"/>
                </a:solidFill>
                <a:latin typeface="Times New Roman" pitchFamily="18" charset="0"/>
                <a:cs typeface="Times New Roman" pitchFamily="18" charset="0"/>
              </a:rPr>
              <a:t>The 8086 has (16-bit) two pointer registers </a:t>
            </a:r>
            <a:r>
              <a:rPr lang="en-US" b="1" dirty="0">
                <a:solidFill>
                  <a:srgbClr val="FF0000"/>
                </a:solidFill>
                <a:latin typeface="Times New Roman" pitchFamily="18" charset="0"/>
                <a:cs typeface="Times New Roman" pitchFamily="18" charset="0"/>
              </a:rPr>
              <a:t>Stack Pointer (SP)and Base Pointer (BP)</a:t>
            </a:r>
            <a:r>
              <a:rPr lang="en-US" b="1" dirty="0">
                <a:solidFill>
                  <a:srgbClr val="7030A0"/>
                </a:solidFill>
                <a:latin typeface="Times New Roman" pitchFamily="18" charset="0"/>
                <a:cs typeface="Times New Roman" pitchFamily="18" charset="0"/>
              </a:rPr>
              <a:t>, and two index registers </a:t>
            </a:r>
            <a:r>
              <a:rPr lang="en-US" b="1" dirty="0">
                <a:solidFill>
                  <a:srgbClr val="FF0000"/>
                </a:solidFill>
                <a:latin typeface="Times New Roman" pitchFamily="18" charset="0"/>
                <a:cs typeface="Times New Roman" pitchFamily="18" charset="0"/>
              </a:rPr>
              <a:t>Destination Index(DI)and Source Index(SI)</a:t>
            </a:r>
            <a:r>
              <a:rPr lang="en-US" b="1" dirty="0">
                <a:solidFill>
                  <a:srgbClr val="7030A0"/>
                </a:solidFill>
                <a:latin typeface="Times New Roman" pitchFamily="18" charset="0"/>
                <a:cs typeface="Times New Roman" pitchFamily="18" charset="0"/>
              </a:rPr>
              <a:t>. </a:t>
            </a:r>
          </a:p>
          <a:p>
            <a:pPr lvl="0" algn="just">
              <a:buFont typeface="Arial" pitchFamily="34" charset="0"/>
              <a:buChar char="•"/>
            </a:pPr>
            <a:r>
              <a:rPr lang="en-US" b="1" dirty="0">
                <a:solidFill>
                  <a:schemeClr val="accent1">
                    <a:lumMod val="50000"/>
                  </a:schemeClr>
                </a:solidFill>
                <a:latin typeface="Times New Roman" pitchFamily="18" charset="0"/>
                <a:cs typeface="Times New Roman" pitchFamily="18" charset="0"/>
              </a:rPr>
              <a:t>These are used to store offset addresses.</a:t>
            </a:r>
          </a:p>
          <a:p>
            <a:pPr algn="just">
              <a:buFont typeface="Arial" pitchFamily="34" charset="0"/>
              <a:buChar char="•"/>
            </a:pPr>
            <a:r>
              <a:rPr lang="en-US" b="1" dirty="0">
                <a:solidFill>
                  <a:srgbClr val="7030A0"/>
                </a:solidFill>
                <a:latin typeface="Times New Roman" pitchFamily="18" charset="0"/>
                <a:cs typeface="Times New Roman" pitchFamily="18" charset="0"/>
              </a:rPr>
              <a:t>An offset address represents the displacement of a storage location in memory from the segment base address in a segment register.</a:t>
            </a:r>
          </a:p>
          <a:p>
            <a:pPr algn="just">
              <a:buFont typeface="Arial" pitchFamily="34" charset="0"/>
              <a:buChar char="•"/>
            </a:pPr>
            <a:r>
              <a:rPr lang="en-US" b="1" dirty="0">
                <a:solidFill>
                  <a:schemeClr val="accent1">
                    <a:lumMod val="50000"/>
                  </a:schemeClr>
                </a:solidFill>
                <a:latin typeface="Times New Roman" pitchFamily="18" charset="0"/>
                <a:cs typeface="Times New Roman" pitchFamily="18" charset="0"/>
              </a:rPr>
              <a:t>Unlike the general-purpose data registers, the pointer and index registers are only accessed as words (16 bits) from memory segment register.</a:t>
            </a:r>
          </a:p>
          <a:p>
            <a:pPr algn="just"/>
            <a:endParaRPr lang="en-US" b="1" dirty="0">
              <a:solidFill>
                <a:schemeClr val="accent1">
                  <a:lumMod val="50000"/>
                </a:schemeClr>
              </a:solidFill>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Pointer Registers:</a:t>
            </a:r>
          </a:p>
          <a:p>
            <a:pPr lvl="0" algn="just">
              <a:buFont typeface="Arial" pitchFamily="34" charset="0"/>
              <a:buChar char="•"/>
            </a:pPr>
            <a:r>
              <a:rPr lang="en-US" b="1" dirty="0">
                <a:solidFill>
                  <a:srgbClr val="7030A0"/>
                </a:solidFill>
                <a:latin typeface="Times New Roman" pitchFamily="18" charset="0"/>
                <a:cs typeface="Times New Roman" pitchFamily="18" charset="0"/>
              </a:rPr>
              <a:t>The two pointer registers (16 bits), </a:t>
            </a:r>
            <a:r>
              <a:rPr lang="en-US" b="1" dirty="0">
                <a:solidFill>
                  <a:srgbClr val="FF0000"/>
                </a:solidFill>
                <a:latin typeface="Times New Roman" pitchFamily="18" charset="0"/>
                <a:cs typeface="Times New Roman" pitchFamily="18" charset="0"/>
              </a:rPr>
              <a:t>stack pointer (SP) and base pointer (BP) </a:t>
            </a:r>
            <a:r>
              <a:rPr lang="en-US" b="1" dirty="0">
                <a:solidFill>
                  <a:srgbClr val="7030A0"/>
                </a:solidFill>
                <a:latin typeface="Times New Roman" pitchFamily="18" charset="0"/>
                <a:cs typeface="Times New Roman" pitchFamily="18" charset="0"/>
              </a:rPr>
              <a:t>are used to access data in the stack segment.</a:t>
            </a:r>
          </a:p>
          <a:p>
            <a:pPr algn="just">
              <a:buFont typeface="Arial" pitchFamily="34" charset="0"/>
              <a:buChar char="•"/>
            </a:pPr>
            <a:r>
              <a:rPr lang="en-US" b="1" dirty="0">
                <a:solidFill>
                  <a:schemeClr val="accent1">
                    <a:lumMod val="50000"/>
                  </a:schemeClr>
                </a:solidFill>
                <a:latin typeface="Times New Roman" pitchFamily="18" charset="0"/>
                <a:cs typeface="Times New Roman" pitchFamily="18" charset="0"/>
              </a:rPr>
              <a:t>The 16 bit SP register holds the offset address of top stack memory location, which is used with the SS register (SP: SS), to access memory locations within the stack segment for PUSH, POP, CALL and RET instructions. </a:t>
            </a:r>
          </a:p>
          <a:p>
            <a:pPr algn="just">
              <a:buFont typeface="Arial" pitchFamily="34" charset="0"/>
              <a:buChar char="•"/>
            </a:pPr>
            <a:r>
              <a:rPr lang="en-US" b="1" dirty="0">
                <a:solidFill>
                  <a:srgbClr val="7030A0"/>
                </a:solidFill>
                <a:latin typeface="Times New Roman" pitchFamily="18" charset="0"/>
                <a:cs typeface="Times New Roman" pitchFamily="18" charset="0"/>
              </a:rPr>
              <a:t>The 16 bit BP Primarily used to hold the offset address of the data to be read from or written into the stack segment and can be used to access data in other segments.</a:t>
            </a:r>
          </a:p>
          <a:p>
            <a:pPr lvl="0" algn="just">
              <a:buFont typeface="Arial" pitchFamily="34" charset="0"/>
              <a:buChar char="•"/>
            </a:pPr>
            <a:r>
              <a:rPr lang="en-US" b="1" dirty="0">
                <a:solidFill>
                  <a:schemeClr val="accent1">
                    <a:lumMod val="50000"/>
                  </a:schemeClr>
                </a:solidFill>
                <a:latin typeface="Times New Roman" pitchFamily="18" charset="0"/>
                <a:cs typeface="Times New Roman" pitchFamily="18" charset="0"/>
              </a:rPr>
              <a:t>The processor combines the address in SS with the offset in BP.</a:t>
            </a:r>
          </a:p>
          <a:p>
            <a:pPr algn="just">
              <a:buFont typeface="Arial" pitchFamily="34" charset="0"/>
              <a:buChar char="•"/>
            </a:pPr>
            <a:r>
              <a:rPr lang="en-US" b="1" dirty="0">
                <a:solidFill>
                  <a:srgbClr val="7030A0"/>
                </a:solidFill>
                <a:latin typeface="Times New Roman" pitchFamily="18" charset="0"/>
                <a:cs typeface="Times New Roman" pitchFamily="18" charset="0"/>
              </a:rPr>
              <a:t>BP can also be combined with DI and with SI as a base register for special addressing.</a:t>
            </a:r>
          </a:p>
          <a:p>
            <a:pPr algn="just"/>
            <a:r>
              <a:rPr lang="en-US" b="1" dirty="0">
                <a:latin typeface="Times New Roman" pitchFamily="18" charset="0"/>
                <a:cs typeface="Times New Roman" pitchFamily="18" charset="0"/>
              </a:rPr>
              <a:t> </a:t>
            </a:r>
          </a:p>
          <a:p>
            <a:pPr algn="just"/>
            <a:endParaRPr lang="en-US" b="1" dirty="0">
              <a:latin typeface="Times New Roman" pitchFamily="18" charset="0"/>
              <a:cs typeface="Times New Roman" pitchFamily="18" charset="0"/>
            </a:endParaRPr>
          </a:p>
        </p:txBody>
      </p:sp>
      <p:sp>
        <p:nvSpPr>
          <p:cNvPr id="5" name="Rectangle 4"/>
          <p:cNvSpPr/>
          <p:nvPr/>
        </p:nvSpPr>
        <p:spPr>
          <a:xfrm>
            <a:off x="1613948" y="533400"/>
            <a:ext cx="5472652" cy="646331"/>
          </a:xfrm>
          <a:prstGeom prst="rect">
            <a:avLst/>
          </a:prstGeom>
        </p:spPr>
        <p:txBody>
          <a:bodyPr wrap="none">
            <a:spAutoFit/>
          </a:bodyPr>
          <a:lstStyle/>
          <a:p>
            <a:r>
              <a:rPr lang="en-US" sz="3600" b="1" dirty="0">
                <a:solidFill>
                  <a:srgbClr val="FF0000"/>
                </a:solidFill>
                <a:latin typeface="Times New Roman" pitchFamily="18" charset="0"/>
                <a:cs typeface="Times New Roman" pitchFamily="18" charset="0"/>
              </a:rPr>
              <a:t>Pointer &amp; Index Registers:</a:t>
            </a:r>
            <a:endParaRPr lang="en-US" sz="36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 calcmode="lin" valueType="num">
                                      <p:cBhvr additive="base">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xEl>
                                              <p:pRg st="10" end="10"/>
                                            </p:txEl>
                                          </p:spTgt>
                                        </p:tgtEl>
                                        <p:attrNameLst>
                                          <p:attrName>style.visibility</p:attrName>
                                        </p:attrNameLst>
                                      </p:cBhvr>
                                      <p:to>
                                        <p:strVal val="visible"/>
                                      </p:to>
                                    </p:set>
                                    <p:anim calcmode="lin" valueType="num">
                                      <p:cBhvr additive="base">
                                        <p:cTn id="6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 calcmode="lin" valueType="num">
                                      <p:cBhvr additive="base">
                                        <p:cTn id="6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1447800"/>
            <a:ext cx="7848600" cy="4370427"/>
          </a:xfrm>
          <a:prstGeom prst="rect">
            <a:avLst/>
          </a:prstGeom>
          <a:noFill/>
        </p:spPr>
        <p:txBody>
          <a:bodyPr wrap="square" rtlCol="0">
            <a:spAutoFit/>
          </a:bodyPr>
          <a:lstStyle/>
          <a:p>
            <a:endParaRPr lang="en-US" dirty="0"/>
          </a:p>
          <a:p>
            <a:pPr lvl="0" algn="just">
              <a:buFont typeface="Arial" pitchFamily="34" charset="0"/>
              <a:buChar char="•"/>
            </a:pPr>
            <a:r>
              <a:rPr lang="en-US" sz="2000" b="1" dirty="0">
                <a:solidFill>
                  <a:schemeClr val="accent5">
                    <a:lumMod val="50000"/>
                  </a:schemeClr>
                </a:solidFill>
                <a:latin typeface="Times New Roman" pitchFamily="18" charset="0"/>
                <a:cs typeface="Times New Roman" pitchFamily="18" charset="0"/>
              </a:rPr>
              <a:t>The two 16 bit index registers, </a:t>
            </a:r>
            <a:r>
              <a:rPr lang="en-US" sz="2000" b="1" dirty="0">
                <a:solidFill>
                  <a:srgbClr val="FF0000"/>
                </a:solidFill>
                <a:latin typeface="Times New Roman" pitchFamily="18" charset="0"/>
                <a:cs typeface="Times New Roman" pitchFamily="18" charset="0"/>
              </a:rPr>
              <a:t>Source Index (SI) and Destination Index (DI) </a:t>
            </a:r>
            <a:r>
              <a:rPr lang="en-US" sz="2000" b="1" dirty="0">
                <a:solidFill>
                  <a:schemeClr val="accent5">
                    <a:lumMod val="50000"/>
                  </a:schemeClr>
                </a:solidFill>
                <a:latin typeface="Times New Roman" pitchFamily="18" charset="0"/>
                <a:cs typeface="Times New Roman" pitchFamily="18" charset="0"/>
              </a:rPr>
              <a:t>are used in indexed addressing.</a:t>
            </a:r>
          </a:p>
          <a:p>
            <a:pPr algn="just">
              <a:buFont typeface="Arial" pitchFamily="34" charset="0"/>
              <a:buChar char="•"/>
            </a:pPr>
            <a:endParaRPr lang="en-US" sz="2000" b="1" dirty="0">
              <a:latin typeface="Times New Roman" pitchFamily="18" charset="0"/>
              <a:cs typeface="Times New Roman" pitchFamily="18" charset="0"/>
            </a:endParaRPr>
          </a:p>
          <a:p>
            <a:pPr lvl="0" algn="just">
              <a:buFont typeface="Arial" pitchFamily="34" charset="0"/>
              <a:buChar char="•"/>
            </a:pPr>
            <a:r>
              <a:rPr lang="en-US" sz="2000" b="1" dirty="0">
                <a:solidFill>
                  <a:srgbClr val="00B0F0"/>
                </a:solidFill>
                <a:latin typeface="Times New Roman" pitchFamily="18" charset="0"/>
                <a:cs typeface="Times New Roman" pitchFamily="18" charset="0"/>
              </a:rPr>
              <a:t>SI register is required for some string (character) handling operations. It is used to hold the offset address of the source data in the data segment, while executing string instructions. Thus, SI is associated with the DS in string operations.</a:t>
            </a:r>
          </a:p>
          <a:p>
            <a:pPr algn="just">
              <a:buFont typeface="Arial" pitchFamily="34" charset="0"/>
              <a:buChar char="•"/>
            </a:pPr>
            <a:endParaRPr lang="en-US" sz="2000" b="1" dirty="0">
              <a:latin typeface="Times New Roman" pitchFamily="18" charset="0"/>
              <a:cs typeface="Times New Roman" pitchFamily="18" charset="0"/>
            </a:endParaRPr>
          </a:p>
          <a:p>
            <a:pPr lvl="0" algn="just">
              <a:buFont typeface="Arial" pitchFamily="34" charset="0"/>
              <a:buChar char="•"/>
            </a:pPr>
            <a:r>
              <a:rPr lang="en-US" sz="2000" b="1" dirty="0">
                <a:solidFill>
                  <a:schemeClr val="accent5">
                    <a:lumMod val="50000"/>
                  </a:schemeClr>
                </a:solidFill>
                <a:latin typeface="Times New Roman" pitchFamily="18" charset="0"/>
                <a:cs typeface="Times New Roman" pitchFamily="18" charset="0"/>
              </a:rPr>
              <a:t>DI register is also required for some string operations. It is used to hold the offset address of the destination data in the extra segment, while executing string instructions. Thus, DI is associated with the ES in string operations.</a:t>
            </a:r>
          </a:p>
          <a:p>
            <a:pPr algn="just">
              <a:buFont typeface="Arial" pitchFamily="34" charset="0"/>
              <a:buChar char="•"/>
            </a:pPr>
            <a:endParaRPr lang="en-US" sz="2000" b="1" dirty="0">
              <a:latin typeface="Times New Roman" pitchFamily="18" charset="0"/>
              <a:cs typeface="Times New Roman" pitchFamily="18" charset="0"/>
            </a:endParaRPr>
          </a:p>
        </p:txBody>
      </p:sp>
      <p:sp>
        <p:nvSpPr>
          <p:cNvPr id="6" name="Rectangle 5"/>
          <p:cNvSpPr/>
          <p:nvPr/>
        </p:nvSpPr>
        <p:spPr>
          <a:xfrm>
            <a:off x="533400" y="649069"/>
            <a:ext cx="3518912" cy="646331"/>
          </a:xfrm>
          <a:prstGeom prst="rect">
            <a:avLst/>
          </a:prstGeom>
        </p:spPr>
        <p:txBody>
          <a:bodyPr wrap="none">
            <a:spAutoFit/>
          </a:bodyPr>
          <a:lstStyle/>
          <a:p>
            <a:r>
              <a:rPr lang="en-US" sz="3600" b="1" dirty="0">
                <a:solidFill>
                  <a:srgbClr val="FF0000"/>
                </a:solidFill>
                <a:latin typeface="Times New Roman" pitchFamily="18" charset="0"/>
                <a:cs typeface="Times New Roman" pitchFamily="18" charset="0"/>
              </a:rPr>
              <a:t> Index Registers:</a:t>
            </a:r>
            <a:endParaRPr lang="en-US" sz="36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762000"/>
            <a:ext cx="8229600" cy="1846659"/>
          </a:xfrm>
          <a:prstGeom prst="rect">
            <a:avLst/>
          </a:prstGeom>
          <a:noFill/>
        </p:spPr>
        <p:txBody>
          <a:bodyPr wrap="square" rtlCol="0">
            <a:spAutoFit/>
          </a:bodyPr>
          <a:lstStyle/>
          <a:p>
            <a:pPr algn="just"/>
            <a:r>
              <a:rPr lang="en-US" sz="2400" b="1" dirty="0">
                <a:solidFill>
                  <a:srgbClr val="FF0000"/>
                </a:solidFill>
                <a:latin typeface="Times New Roman" pitchFamily="18" charset="0"/>
                <a:cs typeface="Times New Roman" pitchFamily="18" charset="0"/>
              </a:rPr>
              <a:t>Accessing Memory Locations:</a:t>
            </a:r>
          </a:p>
          <a:p>
            <a:pPr algn="just">
              <a:buFont typeface="Arial" pitchFamily="34" charset="0"/>
              <a:buChar char="•"/>
            </a:pPr>
            <a:r>
              <a:rPr lang="en-US" b="1" dirty="0">
                <a:solidFill>
                  <a:srgbClr val="002060"/>
                </a:solidFill>
                <a:latin typeface="Times New Roman" pitchFamily="18" charset="0"/>
                <a:cs typeface="Times New Roman" pitchFamily="18" charset="0"/>
              </a:rPr>
              <a:t>To access an operand (either data or instruction) from a particular segment of the memory, the 8086 has to first calculate the physical address of that operand. </a:t>
            </a:r>
          </a:p>
          <a:p>
            <a:pPr algn="just">
              <a:buFont typeface="Arial" pitchFamily="34" charset="0"/>
              <a:buChar char="•"/>
            </a:pPr>
            <a:r>
              <a:rPr lang="en-US" b="1" dirty="0">
                <a:solidFill>
                  <a:srgbClr val="002060"/>
                </a:solidFill>
                <a:latin typeface="Times New Roman" pitchFamily="18" charset="0"/>
                <a:cs typeface="Times New Roman" pitchFamily="18" charset="0"/>
              </a:rPr>
              <a:t>For this task, the 8086 adds the base address of the corresponding segment with an offset address. </a:t>
            </a:r>
          </a:p>
          <a:p>
            <a:endParaRPr lang="en-US" dirty="0"/>
          </a:p>
        </p:txBody>
      </p:sp>
      <p:graphicFrame>
        <p:nvGraphicFramePr>
          <p:cNvPr id="5" name="Table 4"/>
          <p:cNvGraphicFramePr>
            <a:graphicFrameLocks noGrp="1"/>
          </p:cNvGraphicFramePr>
          <p:nvPr/>
        </p:nvGraphicFramePr>
        <p:xfrm>
          <a:off x="533400" y="2362202"/>
          <a:ext cx="7924800" cy="2819398"/>
        </p:xfrm>
        <a:graphic>
          <a:graphicData uri="http://schemas.openxmlformats.org/drawingml/2006/table">
            <a:tbl>
              <a:tblPr/>
              <a:tblGrid>
                <a:gridCol w="2155983">
                  <a:extLst>
                    <a:ext uri="{9D8B030D-6E8A-4147-A177-3AD203B41FA5}">
                      <a16:colId xmlns:a16="http://schemas.microsoft.com/office/drawing/2014/main" val="20000"/>
                    </a:ext>
                  </a:extLst>
                </a:gridCol>
                <a:gridCol w="2640298">
                  <a:extLst>
                    <a:ext uri="{9D8B030D-6E8A-4147-A177-3AD203B41FA5}">
                      <a16:colId xmlns:a16="http://schemas.microsoft.com/office/drawing/2014/main" val="20001"/>
                    </a:ext>
                  </a:extLst>
                </a:gridCol>
                <a:gridCol w="3128519">
                  <a:extLst>
                    <a:ext uri="{9D8B030D-6E8A-4147-A177-3AD203B41FA5}">
                      <a16:colId xmlns:a16="http://schemas.microsoft.com/office/drawing/2014/main" val="20002"/>
                    </a:ext>
                  </a:extLst>
                </a:gridCol>
              </a:tblGrid>
              <a:tr h="914398">
                <a:tc>
                  <a:txBody>
                    <a:bodyPr/>
                    <a:lstStyle/>
                    <a:p>
                      <a:pPr algn="ctr" rtl="0" fontAlgn="ctr"/>
                      <a:r>
                        <a:rPr lang="en-US" sz="2000" b="1" i="0" u="none" strike="noStrike" dirty="0">
                          <a:solidFill>
                            <a:srgbClr val="000000"/>
                          </a:solidFill>
                          <a:latin typeface="Times New Roman"/>
                        </a:rPr>
                        <a:t>Segment</a:t>
                      </a:r>
                      <a:br>
                        <a:rPr lang="en-US" sz="2000" b="1" i="0" u="none" strike="noStrike" dirty="0">
                          <a:solidFill>
                            <a:srgbClr val="000000"/>
                          </a:solidFill>
                          <a:latin typeface="Times New Roman"/>
                        </a:rPr>
                      </a:br>
                      <a:r>
                        <a:rPr lang="en-US" sz="2000" b="1" i="0" u="none" strike="noStrike" dirty="0">
                          <a:solidFill>
                            <a:srgbClr val="000000"/>
                          </a:solidFill>
                          <a:latin typeface="Times New Roman"/>
                        </a:rPr>
                        <a:t> Register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2000" b="1" i="0" u="none" strike="noStrike">
                          <a:solidFill>
                            <a:srgbClr val="000000"/>
                          </a:solidFill>
                          <a:latin typeface="Times New Roman"/>
                        </a:rPr>
                        <a:t>Default Offset</a:t>
                      </a:r>
                      <a:br>
                        <a:rPr lang="en-US" sz="2000" b="1" i="0" u="none" strike="noStrike">
                          <a:solidFill>
                            <a:srgbClr val="000000"/>
                          </a:solidFill>
                          <a:latin typeface="Times New Roman"/>
                        </a:rPr>
                      </a:br>
                      <a:r>
                        <a:rPr lang="en-US" sz="2000" b="1" i="0" u="none" strike="noStrike">
                          <a:solidFill>
                            <a:srgbClr val="000000"/>
                          </a:solidFill>
                          <a:latin typeface="Times New Roman"/>
                        </a:rPr>
                        <a:t> Register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2000" b="1" i="0" u="none" strike="noStrike">
                          <a:solidFill>
                            <a:srgbClr val="000000"/>
                          </a:solidFill>
                          <a:latin typeface="Times New Roman"/>
                        </a:rPr>
                        <a:t>Function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57200">
                <a:tc>
                  <a:txBody>
                    <a:bodyPr/>
                    <a:lstStyle/>
                    <a:p>
                      <a:pPr algn="ctr" fontAlgn="b"/>
                      <a:r>
                        <a:rPr lang="en-US" sz="2000" b="1" i="0" u="none" strike="noStrike" dirty="0">
                          <a:solidFill>
                            <a:srgbClr val="000000"/>
                          </a:solidFill>
                          <a:latin typeface="Times New Roman"/>
                        </a:rPr>
                        <a:t>CS (Code Segment)</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US" sz="2000" b="1" i="0" u="none" strike="noStrike" dirty="0">
                          <a:solidFill>
                            <a:srgbClr val="000000"/>
                          </a:solidFill>
                          <a:latin typeface="Times New Roman"/>
                        </a:rPr>
                        <a:t>IP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2000" b="1" i="0" u="none" strike="noStrike">
                          <a:solidFill>
                            <a:srgbClr val="000000"/>
                          </a:solidFill>
                          <a:latin typeface="Times New Roman"/>
                        </a:rPr>
                        <a:t>Address of Next Instruction</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295782">
                <a:tc>
                  <a:txBody>
                    <a:bodyPr/>
                    <a:lstStyle/>
                    <a:p>
                      <a:pPr algn="ctr" fontAlgn="b"/>
                      <a:r>
                        <a:rPr lang="en-US" sz="2000" b="1" i="0" u="none" strike="noStrike" dirty="0">
                          <a:solidFill>
                            <a:srgbClr val="000000"/>
                          </a:solidFill>
                          <a:latin typeface="Times New Roman"/>
                        </a:rPr>
                        <a:t>DS (Data Segment)</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en-US" sz="2000" b="1" i="0" u="none" strike="noStrike" dirty="0">
                          <a:solidFill>
                            <a:srgbClr val="000000"/>
                          </a:solidFill>
                          <a:latin typeface="Times New Roman"/>
                        </a:rPr>
                        <a:t>BX,SI,DI,8-bit or 16-bit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a:txBody>
                    <a:bodyPr/>
                    <a:lstStyle/>
                    <a:p>
                      <a:pPr algn="ctr" fontAlgn="b"/>
                      <a:r>
                        <a:rPr lang="en-US" sz="2000" b="1" i="0" u="none" strike="noStrike" dirty="0">
                          <a:solidFill>
                            <a:srgbClr val="000000"/>
                          </a:solidFill>
                          <a:latin typeface="Times New Roman"/>
                        </a:rPr>
                        <a:t>Address of Data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extLst>
                  <a:ext uri="{0D108BD9-81ED-4DB2-BD59-A6C34878D82A}">
                    <a16:rowId xmlns:a16="http://schemas.microsoft.com/office/drawing/2014/main" val="10002"/>
                  </a:ext>
                </a:extLst>
              </a:tr>
              <a:tr h="515364">
                <a:tc>
                  <a:txBody>
                    <a:bodyPr/>
                    <a:lstStyle/>
                    <a:p>
                      <a:pPr algn="ctr" fontAlgn="b"/>
                      <a:r>
                        <a:rPr lang="en-US" sz="2000" b="1" i="0" u="none" strike="noStrike">
                          <a:solidFill>
                            <a:srgbClr val="000000"/>
                          </a:solidFill>
                          <a:latin typeface="Times New Roman"/>
                        </a:rPr>
                        <a:t>SS (Stack Segment)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2000" b="1" i="0" u="none" strike="noStrike" dirty="0">
                          <a:solidFill>
                            <a:srgbClr val="000000"/>
                          </a:solidFill>
                          <a:latin typeface="Times New Roman"/>
                        </a:rPr>
                        <a:t>SP &amp; BP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2000" b="1" i="0" u="none" strike="noStrike" dirty="0">
                          <a:solidFill>
                            <a:srgbClr val="000000"/>
                          </a:solidFill>
                          <a:latin typeface="Times New Roman"/>
                        </a:rPr>
                        <a:t>Address in the Stack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489857">
                <a:tc>
                  <a:txBody>
                    <a:bodyPr/>
                    <a:lstStyle/>
                    <a:p>
                      <a:pPr algn="ctr" fontAlgn="b"/>
                      <a:r>
                        <a:rPr lang="en-US" sz="2000" b="1" i="0" u="none" strike="noStrike" dirty="0">
                          <a:solidFill>
                            <a:srgbClr val="000000"/>
                          </a:solidFill>
                          <a:latin typeface="Times New Roman"/>
                        </a:rPr>
                        <a:t>ES (Extra Segment)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0497B"/>
                    </a:solidFill>
                  </a:tcPr>
                </a:tc>
                <a:tc>
                  <a:txBody>
                    <a:bodyPr/>
                    <a:lstStyle/>
                    <a:p>
                      <a:pPr algn="ctr" fontAlgn="b"/>
                      <a:r>
                        <a:rPr lang="en-US" sz="2000" b="1" i="0" u="none" strike="noStrike" dirty="0">
                          <a:solidFill>
                            <a:srgbClr val="000000"/>
                          </a:solidFill>
                          <a:latin typeface="Times New Roman"/>
                        </a:rPr>
                        <a:t>DI for string operation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0497B"/>
                    </a:solidFill>
                  </a:tcPr>
                </a:tc>
                <a:tc>
                  <a:txBody>
                    <a:bodyPr/>
                    <a:lstStyle/>
                    <a:p>
                      <a:pPr algn="ctr" fontAlgn="b"/>
                      <a:r>
                        <a:rPr lang="en-US" sz="2000" b="1" i="0" u="none" strike="noStrike" dirty="0">
                          <a:solidFill>
                            <a:srgbClr val="000000"/>
                          </a:solidFill>
                          <a:latin typeface="Times New Roman"/>
                        </a:rPr>
                        <a:t>Address of destination data </a:t>
                      </a:r>
                    </a:p>
                  </a:txBody>
                  <a:tcPr marL="9018" marR="9018" marT="9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0497B"/>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609600" y="5486400"/>
            <a:ext cx="8001000" cy="1200329"/>
          </a:xfrm>
          <a:prstGeom prst="rect">
            <a:avLst/>
          </a:prstGeom>
          <a:noFill/>
        </p:spPr>
        <p:txBody>
          <a:bodyPr wrap="square" rtlCol="0">
            <a:spAutoFit/>
          </a:bodyPr>
          <a:lstStyle/>
          <a:p>
            <a:pPr algn="just">
              <a:buFont typeface="Arial" pitchFamily="34" charset="0"/>
              <a:buChar char="•"/>
            </a:pPr>
            <a:r>
              <a:rPr lang="en-US" b="1" dirty="0">
                <a:solidFill>
                  <a:srgbClr val="C00000"/>
                </a:solidFill>
                <a:latin typeface="Times New Roman" pitchFamily="18" charset="0"/>
                <a:cs typeface="Times New Roman" pitchFamily="18" charset="0"/>
              </a:rPr>
              <a:t>Suppose CS register contains 348A H, the starting address of the code segment will be 348A0. When the BIU adds the offset address 4214 H in IP to this segment base address, the result will be 20-bit physical address of 38AB4 H.</a:t>
            </a:r>
          </a:p>
          <a:p>
            <a:pPr>
              <a:buFont typeface="Arial" pitchFamily="34" charset="0"/>
              <a:buChar char="•"/>
            </a:pP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 calcmode="lin" valueType="num">
                                      <p:cBhvr additive="base">
                                        <p:cTn id="30"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457200" y="762000"/>
            <a:ext cx="8381999" cy="55626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381000" y="762000"/>
            <a:ext cx="8381999" cy="5715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685800" y="914400"/>
            <a:ext cx="7848600" cy="54102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457200" y="838200"/>
            <a:ext cx="8153400" cy="548639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381000" y="914400"/>
            <a:ext cx="8382000" cy="563879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609601" y="838200"/>
            <a:ext cx="8000999" cy="54864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05342"/>
            <a:ext cx="8534400" cy="5262979"/>
          </a:xfrm>
          <a:prstGeom prst="rect">
            <a:avLst/>
          </a:prstGeom>
        </p:spPr>
        <p:txBody>
          <a:bodyPr wrap="square">
            <a:spAutoFit/>
          </a:bodyPr>
          <a:lstStyle/>
          <a:p>
            <a:pPr algn="just"/>
            <a:r>
              <a:rPr lang="en-US" sz="2400" dirty="0">
                <a:latin typeface="Times New Roman" pitchFamily="18" charset="0"/>
                <a:cs typeface="Times New Roman" pitchFamily="18" charset="0"/>
              </a:rPr>
              <a:t>• 8086 has two blocks BIU and EU.</a:t>
            </a:r>
          </a:p>
          <a:p>
            <a:pPr algn="just"/>
            <a:r>
              <a:rPr lang="en-US" sz="2400" dirty="0">
                <a:solidFill>
                  <a:srgbClr val="7030A0"/>
                </a:solidFill>
                <a:latin typeface="Times New Roman" pitchFamily="18" charset="0"/>
                <a:cs typeface="Times New Roman" pitchFamily="18" charset="0"/>
              </a:rPr>
              <a:t>• The BIU performs all bus operations such as instruction fetching, reading and writing operands for memory and calculating the addresses of the memory operands.</a:t>
            </a:r>
          </a:p>
          <a:p>
            <a:pPr algn="just"/>
            <a:r>
              <a:rPr lang="en-US" sz="2400" dirty="0">
                <a:solidFill>
                  <a:srgbClr val="7030A0"/>
                </a:solidFill>
                <a:latin typeface="Times New Roman" pitchFamily="18" charset="0"/>
                <a:cs typeface="Times New Roman" pitchFamily="18" charset="0"/>
              </a:rPr>
              <a:t>• The instruction bytes are transferred to the instruction queue.</a:t>
            </a:r>
            <a:endParaRPr lang="en-US" sz="2400" dirty="0">
              <a:latin typeface="Times New Roman" pitchFamily="18" charset="0"/>
              <a:cs typeface="Times New Roman" pitchFamily="18" charset="0"/>
            </a:endParaRPr>
          </a:p>
          <a:p>
            <a:pPr algn="just"/>
            <a:r>
              <a:rPr lang="en-US" sz="2400" dirty="0">
                <a:solidFill>
                  <a:srgbClr val="0070C0"/>
                </a:solidFill>
                <a:latin typeface="Times New Roman" pitchFamily="18" charset="0"/>
                <a:cs typeface="Times New Roman" pitchFamily="18" charset="0"/>
              </a:rPr>
              <a:t>• EU executes instructions from the instruction system byte queue.</a:t>
            </a:r>
          </a:p>
          <a:p>
            <a:pPr algn="just"/>
            <a:r>
              <a:rPr lang="en-US" sz="2400" dirty="0">
                <a:latin typeface="Times New Roman" pitchFamily="18" charset="0"/>
                <a:cs typeface="Times New Roman" pitchFamily="18" charset="0"/>
              </a:rPr>
              <a:t>Both units operate asynchronously to give the 8086 an overlapping instruction fetch and execution mechanism which is called as Pipelining. This results in efficient use of the system bus and system performance.</a:t>
            </a:r>
          </a:p>
          <a:p>
            <a:pPr algn="just"/>
            <a:r>
              <a:rPr lang="fr-FR" sz="2400" dirty="0">
                <a:latin typeface="Times New Roman" pitchFamily="18" charset="0"/>
                <a:cs typeface="Times New Roman" pitchFamily="18" charset="0"/>
              </a:rPr>
              <a:t>• </a:t>
            </a:r>
            <a:r>
              <a:rPr lang="fr-FR" sz="2400" dirty="0">
                <a:solidFill>
                  <a:srgbClr val="7030A0"/>
                </a:solidFill>
                <a:latin typeface="Times New Roman" pitchFamily="18" charset="0"/>
                <a:cs typeface="Times New Roman" pitchFamily="18" charset="0"/>
              </a:rPr>
              <a:t>BIU contains Instruction queue, Segment registers, </a:t>
            </a:r>
            <a:r>
              <a:rPr lang="en-US" sz="2400" dirty="0">
                <a:solidFill>
                  <a:srgbClr val="7030A0"/>
                </a:solidFill>
                <a:latin typeface="Times New Roman" pitchFamily="18" charset="0"/>
                <a:cs typeface="Times New Roman" pitchFamily="18" charset="0"/>
              </a:rPr>
              <a:t>Instruction pointer, Address adder.</a:t>
            </a:r>
          </a:p>
          <a:p>
            <a:pPr algn="just"/>
            <a:r>
              <a:rPr lang="fr-FR" sz="2400" dirty="0">
                <a:solidFill>
                  <a:srgbClr val="0070C0"/>
                </a:solidFill>
                <a:latin typeface="Times New Roman" pitchFamily="18" charset="0"/>
                <a:cs typeface="Times New Roman" pitchFamily="18" charset="0"/>
              </a:rPr>
              <a:t>• EU contains Control circuitry, Instruction decoder, ALU, </a:t>
            </a:r>
            <a:r>
              <a:rPr lang="da-DK" sz="2400" dirty="0">
                <a:solidFill>
                  <a:srgbClr val="0070C0"/>
                </a:solidFill>
                <a:latin typeface="Times New Roman" pitchFamily="18" charset="0"/>
                <a:cs typeface="Times New Roman" pitchFamily="18" charset="0"/>
              </a:rPr>
              <a:t>Pointer and Index register, Flag register.</a:t>
            </a:r>
            <a:endParaRPr lang="en-US" sz="2400" dirty="0">
              <a:solidFill>
                <a:srgbClr val="0070C0"/>
              </a:solidFill>
              <a:latin typeface="Times New Roman" pitchFamily="18" charset="0"/>
              <a:cs typeface="Times New Roman" pitchFamily="18" charset="0"/>
            </a:endParaRPr>
          </a:p>
        </p:txBody>
      </p:sp>
      <p:sp>
        <p:nvSpPr>
          <p:cNvPr id="5" name="Rectangle 4"/>
          <p:cNvSpPr/>
          <p:nvPr/>
        </p:nvSpPr>
        <p:spPr>
          <a:xfrm>
            <a:off x="1752600" y="609600"/>
            <a:ext cx="6172200" cy="646331"/>
          </a:xfrm>
          <a:prstGeom prst="rect">
            <a:avLst/>
          </a:prstGeom>
        </p:spPr>
        <p:txBody>
          <a:bodyPr wrap="square">
            <a:spAutoFit/>
          </a:bodyPr>
          <a:lstStyle/>
          <a:p>
            <a:pPr algn="ctr"/>
            <a:r>
              <a:rPr lang="en-US" sz="3600" b="1" dirty="0">
                <a:latin typeface="Times New Roman" pitchFamily="18" charset="0"/>
                <a:cs typeface="Times New Roman" pitchFamily="18" charset="0"/>
              </a:rPr>
              <a:t>Internal Architecture of 8086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10;8086 Flag&#10;Register&#10;15 14 13 12 11 10 9 8 7 6 5 4 3 2 1 0&#10;OF DF IF TF SF ZF AF PF CF&#10;Carry Flag&#10;This flag is set, when t..."/>
          <p:cNvPicPr/>
          <p:nvPr/>
        </p:nvPicPr>
        <p:blipFill>
          <a:blip r:embed="rId2"/>
          <a:srcRect/>
          <a:stretch>
            <a:fillRect/>
          </a:stretch>
        </p:blipFill>
        <p:spPr bwMode="auto">
          <a:xfrm>
            <a:off x="381000" y="228600"/>
            <a:ext cx="8458200" cy="66294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609600" y="304800"/>
            <a:ext cx="7924799" cy="63246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0 – AD15 (Bi-directional)&#10;These lines are multiplexed&#10;bi-directional address/data&#10;bus.&#10;During T1, they carry lower&#10;ord..."/>
          <p:cNvPicPr/>
          <p:nvPr/>
        </p:nvPicPr>
        <p:blipFill>
          <a:blip r:embed="rId2"/>
          <a:srcRect/>
          <a:stretch>
            <a:fillRect/>
          </a:stretch>
        </p:blipFill>
        <p:spPr bwMode="auto">
          <a:xfrm>
            <a:off x="381000" y="685800"/>
            <a:ext cx="8305800" cy="5715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33401" y="809624"/>
            <a:ext cx="8077199" cy="559117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33400" y="609600"/>
            <a:ext cx="8077199" cy="57150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D (Read) (Output)&#10;It is a read signal used&#10;for read operation.&#10;It is an output signal.&#10;It is an active low&#10;signal.&#10; "/>
          <p:cNvPicPr/>
          <p:nvPr/>
        </p:nvPicPr>
        <p:blipFill>
          <a:blip r:embed="rId2"/>
          <a:srcRect/>
          <a:stretch>
            <a:fillRect/>
          </a:stretch>
        </p:blipFill>
        <p:spPr bwMode="auto">
          <a:xfrm>
            <a:off x="304800" y="762000"/>
            <a:ext cx="8382000" cy="55626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ADY (Input)&#10;This is an acknowledgement&#10;signal from slower I/O&#10;devices or memory.&#10;It is an active high signal.&#10;When hi..."/>
          <p:cNvPicPr/>
          <p:nvPr/>
        </p:nvPicPr>
        <p:blipFill>
          <a:blip r:embed="rId2"/>
          <a:srcRect/>
          <a:stretch>
            <a:fillRect/>
          </a:stretch>
        </p:blipFill>
        <p:spPr bwMode="auto">
          <a:xfrm>
            <a:off x="533400" y="685800"/>
            <a:ext cx="8001000" cy="58674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SET(Input)&#10;It is a system reset.&#10;It is an active high signal.&#10;When high, microprocessor&#10;enters into reset state and&#10;t..."/>
          <p:cNvPicPr/>
          <p:nvPr/>
        </p:nvPicPr>
        <p:blipFill>
          <a:blip r:embed="rId2"/>
          <a:srcRect/>
          <a:stretch>
            <a:fillRect/>
          </a:stretch>
        </p:blipFill>
        <p:spPr bwMode="auto">
          <a:xfrm>
            <a:off x="457200" y="609600"/>
            <a:ext cx="8229600" cy="59436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SET(Input)&#10;It is a system reset.&#10;It is an active high signal.&#10;When high, microprocessor&#10;enters into reset state and&#10;t..."/>
          <p:cNvPicPr/>
          <p:nvPr/>
        </p:nvPicPr>
        <p:blipFill>
          <a:blip r:embed="rId2"/>
          <a:srcRect/>
          <a:stretch>
            <a:fillRect/>
          </a:stretch>
        </p:blipFill>
        <p:spPr bwMode="auto">
          <a:xfrm>
            <a:off x="381000" y="838200"/>
            <a:ext cx="8305800" cy="56388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 (Input)&#10;It is an interrupt request&#10;signal.&#10;It is active high.&#10;It is level triggered.&#10; "/>
          <p:cNvPicPr/>
          <p:nvPr/>
        </p:nvPicPr>
        <p:blipFill>
          <a:blip r:embed="rId2"/>
          <a:srcRect/>
          <a:stretch>
            <a:fillRect/>
          </a:stretch>
        </p:blipFill>
        <p:spPr bwMode="auto">
          <a:xfrm>
            <a:off x="381000" y="1044100"/>
            <a:ext cx="8305800" cy="48995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57200" y="2667000"/>
            <a:ext cx="8305800" cy="3886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647700"/>
            <a:ext cx="5562600" cy="2019300"/>
          </a:xfrm>
          <a:prstGeom prst="rect">
            <a:avLst/>
          </a:prstGeom>
          <a:noFill/>
          <a:ln w="9525">
            <a:noFill/>
            <a:miter lim="800000"/>
            <a:headEnd/>
            <a:tailEnd/>
          </a:ln>
          <a:effectLst/>
        </p:spPr>
      </p:pic>
      <p:sp>
        <p:nvSpPr>
          <p:cNvPr id="6" name="TextBox 5"/>
          <p:cNvSpPr txBox="1"/>
          <p:nvPr/>
        </p:nvSpPr>
        <p:spPr>
          <a:xfrm>
            <a:off x="6096000" y="914400"/>
            <a:ext cx="2971801" cy="1631216"/>
          </a:xfrm>
          <a:prstGeom prst="rect">
            <a:avLst/>
          </a:prstGeom>
          <a:noFill/>
        </p:spPr>
        <p:txBody>
          <a:bodyPr wrap="square" rtlCol="0">
            <a:spAutoFit/>
          </a:bodyPr>
          <a:lstStyle/>
          <a:p>
            <a:pPr algn="just"/>
            <a:r>
              <a:rPr lang="en-US" sz="2000" b="1" dirty="0">
                <a:solidFill>
                  <a:srgbClr val="7030A0"/>
                </a:solidFill>
                <a:latin typeface="Times New Roman" pitchFamily="18" charset="0"/>
                <a:cs typeface="Times New Roman" pitchFamily="18" charset="0"/>
              </a:rPr>
              <a:t>Both unit operates at the same time means, instruction fetching, execution simultaneously  to speed the process.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MI (Input)&#10;It is a non-maskable&#10;interrupt signal.&#10;It is an active high.&#10;It is an edge triggered&#10;interrupt.&#10; "/>
          <p:cNvPicPr/>
          <p:nvPr/>
        </p:nvPicPr>
        <p:blipFill>
          <a:blip r:embed="rId2"/>
          <a:srcRect/>
          <a:stretch>
            <a:fillRect/>
          </a:stretch>
        </p:blipFill>
        <p:spPr bwMode="auto">
          <a:xfrm>
            <a:off x="609600" y="1196500"/>
            <a:ext cx="7924800" cy="49757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ST (Input)&#10;It can be used to test the&#10;status of math co-processor&#10;(8087)&#10;The BUSY pin of 8087 is&#10;connected to this pin..."/>
          <p:cNvPicPr/>
          <p:nvPr/>
        </p:nvPicPr>
        <p:blipFill>
          <a:blip r:embed="rId2"/>
          <a:srcRect/>
          <a:stretch>
            <a:fillRect/>
          </a:stretch>
        </p:blipFill>
        <p:spPr bwMode="auto">
          <a:xfrm>
            <a:off x="762000" y="1196500"/>
            <a:ext cx="7696200" cy="48995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K (Input)&#10;This clock input provides&#10;the basic timing for&#10;processor operation.&#10;The range of frequency of&#10;different vers..."/>
          <p:cNvPicPr/>
          <p:nvPr/>
        </p:nvPicPr>
        <p:blipFill>
          <a:blip r:embed="rId2"/>
          <a:srcRect/>
          <a:stretch>
            <a:fillRect/>
          </a:stretch>
        </p:blipFill>
        <p:spPr bwMode="auto">
          <a:xfrm>
            <a:off x="381000" y="914400"/>
            <a:ext cx="8458200" cy="5715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CC and VSS (Input)&#10;VCC is power supply signal.&#10;+5V DC is supplied&#10;through this pin.&#10;VSS is ground signal.&#10; "/>
          <p:cNvPicPr/>
          <p:nvPr/>
        </p:nvPicPr>
        <p:blipFill>
          <a:blip r:embed="rId2"/>
          <a:srcRect/>
          <a:stretch>
            <a:fillRect/>
          </a:stretch>
        </p:blipFill>
        <p:spPr bwMode="auto">
          <a:xfrm>
            <a:off x="685800" y="838200"/>
            <a:ext cx="7848600" cy="54102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N / MX (Input)&#10;8086 works in two modes:&#10;• Minimum Mode&#10;• Maximum Mode&#10;If MN/MX is high, it works&#10;in minimum mode.&#10;If M..."/>
          <p:cNvPicPr/>
          <p:nvPr/>
        </p:nvPicPr>
        <p:blipFill>
          <a:blip r:embed="rId2"/>
          <a:srcRect/>
          <a:stretch>
            <a:fillRect/>
          </a:stretch>
        </p:blipFill>
        <p:spPr bwMode="auto">
          <a:xfrm>
            <a:off x="533400" y="838200"/>
            <a:ext cx="8153400" cy="55626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ns 24 to 31 issue two&#10;different sets of signals.&#10;One set of signals is&#10;issued when CPU&#10;operates in minimum&#10;mode.&#10;Othe..."/>
          <p:cNvPicPr/>
          <p:nvPr/>
        </p:nvPicPr>
        <p:blipFill>
          <a:blip r:embed="rId2"/>
          <a:srcRect/>
          <a:stretch>
            <a:fillRect/>
          </a:stretch>
        </p:blipFill>
        <p:spPr bwMode="auto">
          <a:xfrm>
            <a:off x="685800" y="685800"/>
            <a:ext cx="7772400" cy="5562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304800" y="838200"/>
            <a:ext cx="8305800" cy="54864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E (Output)&#10;This is an Address Latch&#10;Enable signal.&#10;It indicates that valid&#10;address is available on bus&#10;AD0 – AD15.&#10;It..."/>
          <p:cNvPicPr/>
          <p:nvPr/>
        </p:nvPicPr>
        <p:blipFill>
          <a:blip r:embed="rId2"/>
          <a:srcRect/>
          <a:stretch>
            <a:fillRect/>
          </a:stretch>
        </p:blipFill>
        <p:spPr bwMode="auto">
          <a:xfrm>
            <a:off x="381000" y="609600"/>
            <a:ext cx="8458200" cy="6096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N (Output)&#10;This is a Data Enable signal.&#10;This signal is used to enable&#10;the transceiver 8286.&#10;Transceiver is used to&#10;s..."/>
          <p:cNvPicPr/>
          <p:nvPr/>
        </p:nvPicPr>
        <p:blipFill>
          <a:blip r:embed="rId2"/>
          <a:srcRect/>
          <a:stretch>
            <a:fillRect/>
          </a:stretch>
        </p:blipFill>
        <p:spPr bwMode="auto">
          <a:xfrm>
            <a:off x="381000" y="762000"/>
            <a:ext cx="8458200" cy="5715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 / R (Output)&#10;This is a Data&#10;Transmit/Receive signal.&#10;It decides the direction of&#10;data flow through the&#10;transceiver.&#10;..."/>
          <p:cNvPicPr/>
          <p:nvPr/>
        </p:nvPicPr>
        <p:blipFill>
          <a:blip r:embed="rId2"/>
          <a:srcRect/>
          <a:stretch>
            <a:fillRect/>
          </a:stretch>
        </p:blipFill>
        <p:spPr bwMode="auto">
          <a:xfrm>
            <a:off x="304800" y="914400"/>
            <a:ext cx="8610600" cy="54864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H AL&#10;BH BL&#10;CH CL&#10;DH DL&#10;STACK POINTER (SP)&#10;BASE POINTER (BP)&#10;SOURCE INDEX (SI)&#10;DESTINATION INDEX (DI)&#10;EXTRA SEGMENT (ES)&#10;C..."/>
          <p:cNvPicPr/>
          <p:nvPr/>
        </p:nvPicPr>
        <p:blipFill>
          <a:blip r:embed="rId2"/>
          <a:srcRect/>
          <a:stretch>
            <a:fillRect/>
          </a:stretch>
        </p:blipFill>
        <p:spPr bwMode="auto">
          <a:xfrm>
            <a:off x="609600" y="838200"/>
            <a:ext cx="8077200" cy="57150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 / IO (Output)&#10;This signal is issued by the&#10;microprocessor to&#10;distinguish memory&#10;access from I/O access.&#10;When it is hig..."/>
          <p:cNvPicPr/>
          <p:nvPr/>
        </p:nvPicPr>
        <p:blipFill>
          <a:blip r:embed="rId2"/>
          <a:srcRect/>
          <a:stretch>
            <a:fillRect/>
          </a:stretch>
        </p:blipFill>
        <p:spPr bwMode="auto">
          <a:xfrm>
            <a:off x="533400" y="762000"/>
            <a:ext cx="8153400" cy="5715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R (Output)&#10;It is a Write signal.&#10;It is used to write data in&#10;memory or output device&#10;depending on the status of&#10;M/IO si..."/>
          <p:cNvPicPr/>
          <p:nvPr/>
        </p:nvPicPr>
        <p:blipFill>
          <a:blip r:embed="rId2"/>
          <a:srcRect/>
          <a:stretch>
            <a:fillRect/>
          </a:stretch>
        </p:blipFill>
        <p:spPr bwMode="auto">
          <a:xfrm>
            <a:off x="457200" y="1066800"/>
            <a:ext cx="8229600" cy="54864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LD (Input)&#10;When DMA controller&#10;needs to use address/data&#10;bus, it sends a request to&#10;the CPU through this pin.&#10;It is an..."/>
          <p:cNvPicPr/>
          <p:nvPr/>
        </p:nvPicPr>
        <p:blipFill>
          <a:blip r:embed="rId2"/>
          <a:srcRect/>
          <a:stretch>
            <a:fillRect/>
          </a:stretch>
        </p:blipFill>
        <p:spPr bwMode="auto">
          <a:xfrm>
            <a:off x="609600" y="762000"/>
            <a:ext cx="8077200" cy="5715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LDA (Output)&#10;It is a Hold Acknowledge&#10;signal.&#10;It is issued after receiving&#10;the HOLD signal.&#10;It is an active high signa..."/>
          <p:cNvPicPr/>
          <p:nvPr/>
        </p:nvPicPr>
        <p:blipFill>
          <a:blip r:embed="rId2"/>
          <a:srcRect/>
          <a:stretch>
            <a:fillRect/>
          </a:stretch>
        </p:blipFill>
        <p:spPr bwMode="auto">
          <a:xfrm>
            <a:off x="228600" y="762000"/>
            <a:ext cx="8610600" cy="57912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57200" y="762000"/>
            <a:ext cx="8153400" cy="57912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57201" y="914400"/>
            <a:ext cx="8229599" cy="54102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33400" y="762000"/>
            <a:ext cx="8153400" cy="5562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4800" y="914400"/>
            <a:ext cx="8458200" cy="54864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86 Minimum Mode&#10; In the minimum mode of 8086, MN/MX pin is connected&#10;to logic 1 (+5V )&#10; There is a single processor (8..."/>
          <p:cNvPicPr/>
          <p:nvPr/>
        </p:nvPicPr>
        <p:blipFill>
          <a:blip r:embed="rId2"/>
          <a:srcRect/>
          <a:stretch>
            <a:fillRect/>
          </a:stretch>
        </p:blipFill>
        <p:spPr bwMode="auto">
          <a:xfrm>
            <a:off x="304800" y="457200"/>
            <a:ext cx="8458200" cy="62484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1&#10;Octal&#10;transceiver&#10;No extra&#10;processor&#10;except 8086&#10;is used&#10; "/>
          <p:cNvPicPr/>
          <p:nvPr/>
        </p:nvPicPr>
        <p:blipFill>
          <a:blip r:embed="rId2"/>
          <a:srcRect/>
          <a:stretch>
            <a:fillRect/>
          </a:stretch>
        </p:blipFill>
        <p:spPr bwMode="auto">
          <a:xfrm>
            <a:off x="533400" y="838200"/>
            <a:ext cx="8001000" cy="5562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685800"/>
            <a:ext cx="7620000" cy="5909310"/>
          </a:xfrm>
          <a:prstGeom prst="rect">
            <a:avLst/>
          </a:prstGeom>
          <a:noFill/>
        </p:spPr>
        <p:txBody>
          <a:bodyPr wrap="square" rtlCol="0">
            <a:spAutoFit/>
          </a:bodyPr>
          <a:lstStyle/>
          <a:p>
            <a:r>
              <a:rPr lang="en-US" sz="2400" b="1" dirty="0">
                <a:latin typeface="Times New Roman" pitchFamily="18" charset="0"/>
                <a:cs typeface="Times New Roman" pitchFamily="18" charset="0"/>
              </a:rPr>
              <a:t>Bus Interface Unit:</a:t>
            </a:r>
          </a:p>
          <a:p>
            <a:endParaRPr lang="en-US" sz="2400" dirty="0">
              <a:latin typeface="Times New Roman" pitchFamily="18" charset="0"/>
              <a:cs typeface="Times New Roman" pitchFamily="18" charset="0"/>
            </a:endParaRPr>
          </a:p>
          <a:p>
            <a:pPr lvl="0"/>
            <a:r>
              <a:rPr lang="en-US" sz="2400" dirty="0">
                <a:solidFill>
                  <a:srgbClr val="7030A0"/>
                </a:solidFill>
                <a:latin typeface="Times New Roman" pitchFamily="18" charset="0"/>
                <a:cs typeface="Times New Roman" pitchFamily="18" charset="0"/>
              </a:rPr>
              <a:t>Sends out addresses for memory locations</a:t>
            </a:r>
          </a:p>
          <a:p>
            <a:pPr lvl="0"/>
            <a:r>
              <a:rPr lang="en-US" sz="2400" dirty="0">
                <a:solidFill>
                  <a:srgbClr val="7030A0"/>
                </a:solidFill>
                <a:latin typeface="Times New Roman" pitchFamily="18" charset="0"/>
                <a:cs typeface="Times New Roman" pitchFamily="18" charset="0"/>
              </a:rPr>
              <a:t>Fetches Instructions from memory</a:t>
            </a:r>
          </a:p>
          <a:p>
            <a:pPr lvl="0"/>
            <a:r>
              <a:rPr lang="en-US" sz="2400" dirty="0">
                <a:solidFill>
                  <a:srgbClr val="7030A0"/>
                </a:solidFill>
                <a:latin typeface="Times New Roman" pitchFamily="18" charset="0"/>
                <a:cs typeface="Times New Roman" pitchFamily="18" charset="0"/>
              </a:rPr>
              <a:t>Reads/Writes data to memory</a:t>
            </a:r>
          </a:p>
          <a:p>
            <a:pPr lvl="0"/>
            <a:r>
              <a:rPr lang="en-US" sz="2400" dirty="0">
                <a:solidFill>
                  <a:srgbClr val="7030A0"/>
                </a:solidFill>
                <a:latin typeface="Times New Roman" pitchFamily="18" charset="0"/>
                <a:cs typeface="Times New Roman" pitchFamily="18" charset="0"/>
              </a:rPr>
              <a:t>Sends out addresses for I/O ports</a:t>
            </a:r>
          </a:p>
          <a:p>
            <a:pPr lvl="0"/>
            <a:r>
              <a:rPr lang="en-US" sz="2400" dirty="0">
                <a:solidFill>
                  <a:srgbClr val="7030A0"/>
                </a:solidFill>
                <a:latin typeface="Times New Roman" pitchFamily="18" charset="0"/>
                <a:cs typeface="Times New Roman" pitchFamily="18" charset="0"/>
              </a:rPr>
              <a:t>Reads/Writes data to Input/output ports</a:t>
            </a:r>
          </a:p>
          <a:p>
            <a:pPr lvl="0"/>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Execution Unit:</a:t>
            </a:r>
          </a:p>
          <a:p>
            <a:endParaRPr lang="en-US" sz="2400" dirty="0">
              <a:latin typeface="Times New Roman" pitchFamily="18" charset="0"/>
              <a:cs typeface="Times New Roman" pitchFamily="18" charset="0"/>
            </a:endParaRPr>
          </a:p>
          <a:p>
            <a:pPr lvl="0"/>
            <a:r>
              <a:rPr lang="en-US" sz="2400" dirty="0">
                <a:solidFill>
                  <a:srgbClr val="FF0000"/>
                </a:solidFill>
                <a:latin typeface="Times New Roman" pitchFamily="18" charset="0"/>
                <a:cs typeface="Times New Roman" pitchFamily="18" charset="0"/>
              </a:rPr>
              <a:t>Tells BIU (addresses) where to fetch instructions or data.</a:t>
            </a:r>
          </a:p>
          <a:p>
            <a:pPr lvl="0"/>
            <a:r>
              <a:rPr lang="en-US" sz="2400" dirty="0">
                <a:solidFill>
                  <a:srgbClr val="FF0000"/>
                </a:solidFill>
                <a:latin typeface="Times New Roman" pitchFamily="18" charset="0"/>
                <a:cs typeface="Times New Roman" pitchFamily="18" charset="0"/>
              </a:rPr>
              <a:t>Decodes &amp; Executes instructions fetched by BIU unit.</a:t>
            </a:r>
          </a:p>
          <a:p>
            <a:pPr lvl="0"/>
            <a:r>
              <a:rPr lang="en-US" sz="2400" dirty="0">
                <a:solidFill>
                  <a:srgbClr val="FF0000"/>
                </a:solidFill>
                <a:latin typeface="Times New Roman" pitchFamily="18" charset="0"/>
                <a:cs typeface="Times New Roman" pitchFamily="18" charset="0"/>
              </a:rPr>
              <a:t>Dividing the work between BIU &amp; EU speeds up processing.</a:t>
            </a:r>
          </a:p>
          <a:p>
            <a:pPr lvl="0"/>
            <a:r>
              <a:rPr lang="en-US" sz="2400" dirty="0">
                <a:solidFill>
                  <a:srgbClr val="FF0000"/>
                </a:solidFill>
                <a:latin typeface="Times New Roman" pitchFamily="18" charset="0"/>
                <a:cs typeface="Times New Roman" pitchFamily="18" charset="0"/>
              </a:rPr>
              <a:t>Generates control signals.</a:t>
            </a:r>
          </a:p>
          <a:p>
            <a:pPr lvl="0"/>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 calcmode="lin" valueType="num">
                                      <p:cBhvr additive="base">
                                        <p:cTn id="4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anim calcmode="lin" valueType="num">
                                      <p:cBhvr additive="base">
                                        <p:cTn id="55"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 calcmode="lin" valueType="num">
                                      <p:cBhvr additive="base">
                                        <p:cTn id="6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13" end="13"/>
                                            </p:txEl>
                                          </p:spTgt>
                                        </p:tgtEl>
                                        <p:attrNameLst>
                                          <p:attrName>style.visibility</p:attrName>
                                        </p:attrNameLst>
                                      </p:cBhvr>
                                      <p:to>
                                        <p:strVal val="visible"/>
                                      </p:to>
                                    </p:set>
                                    <p:anim calcmode="lin" valueType="num">
                                      <p:cBhvr additive="base">
                                        <p:cTn id="6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86 Maximum Mode&#10; In the maximum mode, the 8086 is operated by connecting MN/MX&#10;pin to ground (logic 0).&#10; In the maximu..."/>
          <p:cNvPicPr/>
          <p:nvPr/>
        </p:nvPicPr>
        <p:blipFill>
          <a:blip r:embed="rId2"/>
          <a:srcRect/>
          <a:stretch>
            <a:fillRect/>
          </a:stretch>
        </p:blipFill>
        <p:spPr bwMode="auto">
          <a:xfrm>
            <a:off x="457200" y="609600"/>
            <a:ext cx="8229600" cy="57150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288 Input &amp; output&#10; "/>
          <p:cNvPicPr/>
          <p:nvPr/>
        </p:nvPicPr>
        <p:blipFill>
          <a:blip r:embed="rId2"/>
          <a:srcRect/>
          <a:stretch>
            <a:fillRect/>
          </a:stretch>
        </p:blipFill>
        <p:spPr bwMode="auto">
          <a:xfrm>
            <a:off x="457200" y="685800"/>
            <a:ext cx="8229600" cy="5715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4&#10;Derived&#10;control&#10;signals&#10;Octal&#10;transceiver&#10; "/>
          <p:cNvPicPr/>
          <p:nvPr/>
        </p:nvPicPr>
        <p:blipFill>
          <a:blip r:embed="rId2"/>
          <a:srcRect/>
          <a:stretch>
            <a:fillRect/>
          </a:stretch>
        </p:blipFill>
        <p:spPr bwMode="auto">
          <a:xfrm>
            <a:off x="609600" y="762000"/>
            <a:ext cx="7924800" cy="54864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K&#10;M/IO&#10;ALE&#10;ADDR/&#10;DATA&#10;ADDR/&#10;STATUS&#10;RD&#10;DT/R&#10;DEN&#10;T1 T2 T3 TW T4&#10;A15-&#10;A0&#10;A19-&#10;A16&#10;RESERVED&#10;FOR DATA&#10;VALID&#10;D15-&#10;D0&#10;MEMORY AC..."/>
          <p:cNvPicPr/>
          <p:nvPr/>
        </p:nvPicPr>
        <p:blipFill>
          <a:blip r:embed="rId2"/>
          <a:srcRect/>
          <a:stretch>
            <a:fillRect/>
          </a:stretch>
        </p:blipFill>
        <p:spPr bwMode="auto">
          <a:xfrm>
            <a:off x="685800" y="762000"/>
            <a:ext cx="7772400" cy="51816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K&#10;M/IO&#10;ALE&#10;ADDR/&#10;DATA&#10;ADDR/&#10;STATUS&#10;DT/R&#10;DEN&#10;T1 T2 T3 TW T4&#10;A15-&#10;A0&#10;A19-&#10;A16&#10;DATA OUT (D15-D0)&#10;WR&#10;WRITE BUS&#10;CYCLE IN 8086&#10; "/>
          <p:cNvPicPr/>
          <p:nvPr/>
        </p:nvPicPr>
        <p:blipFill>
          <a:blip r:embed="rId2"/>
          <a:srcRect/>
          <a:stretch>
            <a:fillRect/>
          </a:stretch>
        </p:blipFill>
        <p:spPr bwMode="auto">
          <a:xfrm>
            <a:off x="609600" y="762000"/>
            <a:ext cx="8077200" cy="54102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86 MEMORY ORGANIZATION&#10; 8086 supports 220&#10;= 1,048,576 bytes (1Mbytes) of memory over the&#10;address range 0000016 to FFFFF..."/>
          <p:cNvPicPr/>
          <p:nvPr/>
        </p:nvPicPr>
        <p:blipFill>
          <a:blip r:embed="rId2"/>
          <a:srcRect/>
          <a:stretch>
            <a:fillRect/>
          </a:stretch>
        </p:blipFill>
        <p:spPr bwMode="auto">
          <a:xfrm>
            <a:off x="533400" y="533400"/>
            <a:ext cx="8001000" cy="58674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86 MEMORY ORGANIZATION&#10;(Also called BLE)&#10; "/>
          <p:cNvPicPr/>
          <p:nvPr/>
        </p:nvPicPr>
        <p:blipFill>
          <a:blip r:embed="rId2"/>
          <a:srcRect/>
          <a:stretch>
            <a:fillRect/>
          </a:stretch>
        </p:blipFill>
        <p:spPr bwMode="auto">
          <a:xfrm>
            <a:off x="3810000" y="838200"/>
            <a:ext cx="5105400" cy="4800600"/>
          </a:xfrm>
          <a:prstGeom prst="rect">
            <a:avLst/>
          </a:prstGeom>
          <a:noFill/>
          <a:ln w="9525">
            <a:noFill/>
            <a:miter lim="800000"/>
            <a:headEnd/>
            <a:tailEnd/>
          </a:ln>
        </p:spPr>
      </p:pic>
      <p:pic>
        <p:nvPicPr>
          <p:cNvPr id="6145" name="Picture 1"/>
          <p:cNvPicPr>
            <a:picLocks noChangeAspect="1" noChangeArrowheads="1"/>
          </p:cNvPicPr>
          <p:nvPr/>
        </p:nvPicPr>
        <p:blipFill>
          <a:blip r:embed="rId3"/>
          <a:srcRect/>
          <a:stretch>
            <a:fillRect/>
          </a:stretch>
        </p:blipFill>
        <p:spPr bwMode="auto">
          <a:xfrm>
            <a:off x="304800" y="1143000"/>
            <a:ext cx="3352800" cy="41910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YTE/WORD TRANFER IN 8086&#10;A, B = any assumed&#10;memory location address in&#10;even, odd banks. Brackets&#10;indicate contents of&#10;loc..."/>
          <p:cNvPicPr/>
          <p:nvPr/>
        </p:nvPicPr>
        <p:blipFill>
          <a:blip r:embed="rId2"/>
          <a:srcRect/>
          <a:stretch>
            <a:fillRect/>
          </a:stretch>
        </p:blipFill>
        <p:spPr bwMode="auto">
          <a:xfrm>
            <a:off x="381000" y="533400"/>
            <a:ext cx="8305800" cy="57912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YTE/WORD TRANFER IN 8086&#10;A word stored at an even-address boundary (00000H, 00002H, 00004H etc) is said to be&#10;an aligned ..."/>
          <p:cNvPicPr/>
          <p:nvPr/>
        </p:nvPicPr>
        <p:blipFill>
          <a:blip r:embed="rId2"/>
          <a:srcRect/>
          <a:stretch>
            <a:fillRect/>
          </a:stretch>
        </p:blipFill>
        <p:spPr bwMode="auto">
          <a:xfrm>
            <a:off x="2514600" y="685800"/>
            <a:ext cx="6019800" cy="5638800"/>
          </a:xfrm>
          <a:prstGeom prst="rect">
            <a:avLst/>
          </a:prstGeom>
          <a:noFill/>
          <a:ln w="9525">
            <a:noFill/>
            <a:miter lim="800000"/>
            <a:headEnd/>
            <a:tailEnd/>
          </a:ln>
        </p:spPr>
      </p:pic>
      <p:pic>
        <p:nvPicPr>
          <p:cNvPr id="4097" name="Picture 1"/>
          <p:cNvPicPr>
            <a:picLocks noChangeAspect="1" noChangeArrowheads="1"/>
          </p:cNvPicPr>
          <p:nvPr/>
        </p:nvPicPr>
        <p:blipFill>
          <a:blip r:embed="rId3"/>
          <a:srcRect/>
          <a:stretch>
            <a:fillRect/>
          </a:stretch>
        </p:blipFill>
        <p:spPr bwMode="auto">
          <a:xfrm>
            <a:off x="228600" y="1600200"/>
            <a:ext cx="3581400" cy="39624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srcRect/>
          <a:stretch>
            <a:fillRect/>
          </a:stretch>
        </p:blipFill>
        <p:spPr bwMode="auto">
          <a:xfrm>
            <a:off x="685800" y="1981200"/>
            <a:ext cx="4019550" cy="3276600"/>
          </a:xfrm>
          <a:prstGeom prst="rect">
            <a:avLst/>
          </a:prstGeom>
          <a:noFill/>
          <a:ln w="9525">
            <a:noFill/>
            <a:miter lim="800000"/>
            <a:headEnd/>
            <a:tailEnd/>
          </a:ln>
          <a:effectLst/>
        </p:spPr>
      </p:pic>
      <p:pic>
        <p:nvPicPr>
          <p:cNvPr id="98307" name="Picture 3"/>
          <p:cNvPicPr>
            <a:picLocks noChangeAspect="1" noChangeArrowheads="1"/>
          </p:cNvPicPr>
          <p:nvPr/>
        </p:nvPicPr>
        <p:blipFill>
          <a:blip r:embed="rId3"/>
          <a:srcRect/>
          <a:stretch>
            <a:fillRect/>
          </a:stretch>
        </p:blipFill>
        <p:spPr bwMode="auto">
          <a:xfrm>
            <a:off x="5029200" y="1905000"/>
            <a:ext cx="3371850" cy="32766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ntel 80186 Architecture"/>
          <p:cNvPicPr>
            <a:picLocks noChangeAspect="1" noChangeArrowheads="1"/>
          </p:cNvPicPr>
          <p:nvPr/>
        </p:nvPicPr>
        <p:blipFill>
          <a:blip r:embed="rId2">
            <a:lum contrast="60000"/>
          </a:blip>
          <a:srcRect/>
          <a:stretch>
            <a:fillRect/>
          </a:stretch>
        </p:blipFill>
        <p:spPr bwMode="auto">
          <a:xfrm>
            <a:off x="457200" y="762000"/>
            <a:ext cx="8001000" cy="5715000"/>
          </a:xfrm>
          <a:prstGeom prst="rect">
            <a:avLst/>
          </a:prstGeom>
          <a:noFill/>
          <a:ln w="28575">
            <a:solidFill>
              <a:srgbClr val="E36C0A"/>
            </a:solid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86 INTERRUPTS&#10;Three types of interrupts sources are there in 8086:&#10;1. An external signal applied to NMI or INTR input pi..."/>
          <p:cNvPicPr/>
          <p:nvPr/>
        </p:nvPicPr>
        <p:blipFill>
          <a:blip r:embed="rId2"/>
          <a:srcRect/>
          <a:stretch>
            <a:fillRect/>
          </a:stretch>
        </p:blipFill>
        <p:spPr bwMode="auto">
          <a:xfrm>
            <a:off x="457200" y="457200"/>
            <a:ext cx="8229600" cy="57912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DRESSING MODES OF 8086&#10;1) Immediate addressing mode&#10;2) Register addressing mode&#10;3) Direct memory addressing mode&#10;4) Regi..."/>
          <p:cNvPicPr>
            <a:picLocks noChangeAspect="1" noChangeArrowheads="1"/>
          </p:cNvPicPr>
          <p:nvPr/>
        </p:nvPicPr>
        <p:blipFill>
          <a:blip r:embed="rId2"/>
          <a:srcRect/>
          <a:stretch>
            <a:fillRect/>
          </a:stretch>
        </p:blipFill>
        <p:spPr bwMode="auto">
          <a:xfrm>
            <a:off x="838200" y="914399"/>
            <a:ext cx="7467600" cy="5606553"/>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1) Immediate addressing mode-&#10;• In this mode, the operand is specified in the&#10;instruction itself. Instructions are longer ..."/>
          <p:cNvPicPr>
            <a:picLocks noChangeAspect="1" noChangeArrowheads="1"/>
          </p:cNvPicPr>
          <p:nvPr/>
        </p:nvPicPr>
        <p:blipFill>
          <a:blip r:embed="rId2"/>
          <a:srcRect/>
          <a:stretch>
            <a:fillRect/>
          </a:stretch>
        </p:blipFill>
        <p:spPr bwMode="auto">
          <a:xfrm>
            <a:off x="609600" y="914399"/>
            <a:ext cx="7467600" cy="5606553"/>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2) Register addressing mode-&#10;• In this mode, operands are specified using&#10;registers. This addressing mode is normally&#10;pref..."/>
          <p:cNvPicPr>
            <a:picLocks noChangeAspect="1" noChangeArrowheads="1"/>
          </p:cNvPicPr>
          <p:nvPr/>
        </p:nvPicPr>
        <p:blipFill>
          <a:blip r:embed="rId2"/>
          <a:srcRect/>
          <a:stretch>
            <a:fillRect/>
          </a:stretch>
        </p:blipFill>
        <p:spPr bwMode="auto">
          <a:xfrm>
            <a:off x="914400" y="914399"/>
            <a:ext cx="7162800" cy="5377715"/>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3) Direct memory addressing mode&#10;• In this mode, address of the operand is directly specified in&#10;the instruction. Here onl..."/>
          <p:cNvPicPr>
            <a:picLocks noChangeAspect="1" noChangeArrowheads="1"/>
          </p:cNvPicPr>
          <p:nvPr/>
        </p:nvPicPr>
        <p:blipFill>
          <a:blip r:embed="rId2"/>
          <a:srcRect/>
          <a:stretch>
            <a:fillRect/>
          </a:stretch>
        </p:blipFill>
        <p:spPr bwMode="auto">
          <a:xfrm>
            <a:off x="685800" y="762000"/>
            <a:ext cx="7848600" cy="5420622"/>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4) Register based indirect addressing&#10;mode&#10;• In this mode, the effective address of the memory may be&#10;taken directly from ..."/>
          <p:cNvPicPr>
            <a:picLocks noChangeAspect="1" noChangeArrowheads="1"/>
          </p:cNvPicPr>
          <p:nvPr/>
        </p:nvPicPr>
        <p:blipFill>
          <a:blip r:embed="rId2"/>
          <a:srcRect/>
          <a:stretch>
            <a:fillRect/>
          </a:stretch>
        </p:blipFill>
        <p:spPr bwMode="auto">
          <a:xfrm>
            <a:off x="1143000" y="1066800"/>
            <a:ext cx="7239000" cy="5434924"/>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5) Register relative addressing mode-&#10;• In this mode, the operand address is calculated&#10;using one of the base registers an..."/>
          <p:cNvPicPr>
            <a:picLocks noChangeAspect="1" noChangeArrowheads="1"/>
          </p:cNvPicPr>
          <p:nvPr/>
        </p:nvPicPr>
        <p:blipFill>
          <a:blip r:embed="rId2"/>
          <a:srcRect/>
          <a:stretch>
            <a:fillRect/>
          </a:stretch>
        </p:blipFill>
        <p:spPr bwMode="auto">
          <a:xfrm>
            <a:off x="609600" y="762000"/>
            <a:ext cx="8153400" cy="537771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6) Base indexed addressing mode-&#10;• Here, operand address is calculated as base&#10;register plus an index register.&#10;• Example:..."/>
          <p:cNvPicPr>
            <a:picLocks noChangeAspect="1" noChangeArrowheads="1"/>
          </p:cNvPicPr>
          <p:nvPr/>
        </p:nvPicPr>
        <p:blipFill>
          <a:blip r:embed="rId2"/>
          <a:srcRect/>
          <a:stretch>
            <a:fillRect/>
          </a:stretch>
        </p:blipFill>
        <p:spPr bwMode="auto">
          <a:xfrm>
            <a:off x="838200" y="685800"/>
            <a:ext cx="7555849" cy="5672809"/>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7) Relative based indexed addressing&#10;mode&#10;• In this mode, the address of the operand is&#10;calculated as the sum of base regi..."/>
          <p:cNvPicPr>
            <a:picLocks noChangeAspect="1" noChangeArrowheads="1"/>
          </p:cNvPicPr>
          <p:nvPr/>
        </p:nvPicPr>
        <p:blipFill>
          <a:blip r:embed="rId2"/>
          <a:srcRect/>
          <a:stretch>
            <a:fillRect/>
          </a:stretch>
        </p:blipFill>
        <p:spPr bwMode="auto">
          <a:xfrm>
            <a:off x="914400" y="609600"/>
            <a:ext cx="7606437" cy="571079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8) Implied addressing mode&#10;• In this mode, the operands are implied and&#10;are hence not specified in the instruction.&#10;• Exam..."/>
          <p:cNvPicPr>
            <a:picLocks noChangeAspect="1" noChangeArrowheads="1"/>
          </p:cNvPicPr>
          <p:nvPr/>
        </p:nvPicPr>
        <p:blipFill>
          <a:blip r:embed="rId2"/>
          <a:srcRect/>
          <a:stretch>
            <a:fillRect/>
          </a:stretch>
        </p:blipFill>
        <p:spPr bwMode="auto">
          <a:xfrm>
            <a:off x="838200" y="990599"/>
            <a:ext cx="7239000" cy="519178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762000"/>
            <a:ext cx="8610600" cy="1908215"/>
          </a:xfrm>
          <a:prstGeom prst="rect">
            <a:avLst/>
          </a:prstGeom>
          <a:noFill/>
        </p:spPr>
        <p:txBody>
          <a:bodyPr wrap="square" rtlCol="0">
            <a:spAutoFit/>
          </a:bodyPr>
          <a:lstStyle/>
          <a:p>
            <a:pPr algn="ctr"/>
            <a:r>
              <a:rPr lang="en-US" sz="2800" b="1" dirty="0">
                <a:solidFill>
                  <a:srgbClr val="FF0000"/>
                </a:solidFill>
                <a:latin typeface="Times New Roman" pitchFamily="18" charset="0"/>
                <a:cs typeface="Times New Roman" pitchFamily="18" charset="0"/>
              </a:rPr>
              <a:t>Main components of Execution Unit bare:</a:t>
            </a:r>
          </a:p>
          <a:p>
            <a:pPr lvl="1"/>
            <a:r>
              <a:rPr lang="en-US" sz="2400" b="1" dirty="0">
                <a:latin typeface="Times New Roman" pitchFamily="18" charset="0"/>
                <a:cs typeface="Times New Roman" pitchFamily="18" charset="0"/>
              </a:rPr>
              <a:t>Instruction Decoder		Control System</a:t>
            </a:r>
            <a:endParaRPr lang="en-US" sz="2400" dirty="0">
              <a:latin typeface="Times New Roman" pitchFamily="18" charset="0"/>
              <a:cs typeface="Times New Roman" pitchFamily="18" charset="0"/>
            </a:endParaRPr>
          </a:p>
          <a:p>
            <a:pPr lvl="1"/>
            <a:r>
              <a:rPr lang="en-US" sz="2400" b="1" dirty="0">
                <a:latin typeface="Times New Roman" pitchFamily="18" charset="0"/>
                <a:cs typeface="Times New Roman" pitchFamily="18" charset="0"/>
              </a:rPr>
              <a:t>Arithmetic Logic Unit		General Purpose Registers</a:t>
            </a:r>
            <a:endParaRPr lang="en-US" sz="2400" dirty="0">
              <a:latin typeface="Times New Roman" pitchFamily="18" charset="0"/>
              <a:cs typeface="Times New Roman" pitchFamily="18" charset="0"/>
            </a:endParaRPr>
          </a:p>
          <a:p>
            <a:pPr lvl="1"/>
            <a:r>
              <a:rPr lang="en-US" sz="2400" b="1" dirty="0">
                <a:latin typeface="Times New Roman" pitchFamily="18" charset="0"/>
                <a:cs typeface="Times New Roman" pitchFamily="18" charset="0"/>
              </a:rPr>
              <a:t>Flag Register			Pointer &amp; Index registers</a:t>
            </a:r>
            <a:endParaRPr lang="en-US" sz="2400" dirty="0">
              <a:latin typeface="Times New Roman" pitchFamily="18" charset="0"/>
              <a:cs typeface="Times New Roman" pitchFamily="18" charset="0"/>
            </a:endParaRPr>
          </a:p>
          <a:p>
            <a:endParaRPr lang="en-US" dirty="0"/>
          </a:p>
        </p:txBody>
      </p:sp>
      <p:sp>
        <p:nvSpPr>
          <p:cNvPr id="5" name="TextBox 4"/>
          <p:cNvSpPr txBox="1"/>
          <p:nvPr/>
        </p:nvSpPr>
        <p:spPr>
          <a:xfrm>
            <a:off x="152400" y="2667000"/>
            <a:ext cx="4495800" cy="4647426"/>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Instruction Decoder:</a:t>
            </a:r>
            <a:endParaRPr lang="en-US" sz="2000" dirty="0">
              <a:solidFill>
                <a:srgbClr val="FF0000"/>
              </a:solidFill>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Translates instructions fetched from memory into a series of actions which EU carries out.</a:t>
            </a:r>
          </a:p>
          <a:p>
            <a:pPr algn="just"/>
            <a:r>
              <a:rPr lang="en-US" sz="2000" b="1" dirty="0">
                <a:solidFill>
                  <a:srgbClr val="FF0000"/>
                </a:solidFill>
                <a:latin typeface="Times New Roman" pitchFamily="18" charset="0"/>
                <a:cs typeface="Times New Roman" pitchFamily="18" charset="0"/>
              </a:rPr>
              <a:t>Control System:</a:t>
            </a:r>
            <a:endParaRPr lang="en-US" sz="2000" dirty="0">
              <a:solidFill>
                <a:srgbClr val="FF0000"/>
              </a:solidFill>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It generates timing and control signals to perform the internal operations of the microprocessor.</a:t>
            </a:r>
          </a:p>
          <a:p>
            <a:pPr algn="just"/>
            <a:r>
              <a:rPr lang="en-US" sz="2000" b="1" dirty="0">
                <a:solidFill>
                  <a:srgbClr val="FF0000"/>
                </a:solidFill>
                <a:latin typeface="Times New Roman" pitchFamily="18" charset="0"/>
                <a:cs typeface="Times New Roman" pitchFamily="18" charset="0"/>
              </a:rPr>
              <a:t>Arithmetic Logic Unit:</a:t>
            </a:r>
            <a:endParaRPr lang="en-US" sz="2000" dirty="0">
              <a:solidFill>
                <a:srgbClr val="FF0000"/>
              </a:solidFill>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EU has a 16-bit ALU which can ADD, SUBTRACT, AND, OR, increment, decrement, complement or shift binary numbers.</a:t>
            </a:r>
          </a:p>
          <a:p>
            <a:r>
              <a:rPr lang="en-US" dirty="0"/>
              <a:t> </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648200" y="2743200"/>
            <a:ext cx="4343400" cy="3886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7851648" cy="1828800"/>
          </a:xfrm>
        </p:spPr>
        <p:txBody>
          <a:bodyPr/>
          <a:lstStyle/>
          <a:p>
            <a:r>
              <a:rPr b="1">
                <a:solidFill>
                  <a:schemeClr val="bg1"/>
                </a:solidFill>
                <a:latin typeface="Times New Roman" pitchFamily="18" charset="0"/>
                <a:cs typeface="Times New Roman" pitchFamily="18" charset="0"/>
              </a:rPr>
              <a:t>Any questions…….</a:t>
            </a:r>
            <a:br>
              <a:rPr>
                <a:solidFill>
                  <a:schemeClr val="bg1"/>
                </a:solidFill>
              </a:rPr>
            </a:br>
            <a:endParaRPr 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86 REGISTER ORGANIZATION&#10;ES&#10;CS&#10;SS&#10;DS&#10;IP&#10;AH&#10;BH&#10;CH&#10;DH&#10;AL&#10;BL&#10;CL&#10;DL&#10;SP&#10;BP&#10;SI&#10;DI&#10;FLAGS&#10;AX&#10;BX&#10;CX&#10;DX&#10;Extra Segment&#10;Code Segment..."/>
          <p:cNvPicPr/>
          <p:nvPr/>
        </p:nvPicPr>
        <p:blipFill>
          <a:blip r:embed="rId2"/>
          <a:srcRect/>
          <a:stretch>
            <a:fillRect/>
          </a:stretch>
        </p:blipFill>
        <p:spPr bwMode="auto">
          <a:xfrm>
            <a:off x="3352800" y="457200"/>
            <a:ext cx="5562600" cy="6172200"/>
          </a:xfrm>
          <a:prstGeom prst="rect">
            <a:avLst/>
          </a:prstGeom>
          <a:noFill/>
          <a:ln w="9525">
            <a:noFill/>
            <a:miter lim="800000"/>
            <a:headEnd/>
            <a:tailEnd/>
          </a:ln>
        </p:spPr>
      </p:pic>
      <p:sp>
        <p:nvSpPr>
          <p:cNvPr id="6" name="TextBox 5"/>
          <p:cNvSpPr txBox="1"/>
          <p:nvPr/>
        </p:nvSpPr>
        <p:spPr>
          <a:xfrm>
            <a:off x="152400" y="304800"/>
            <a:ext cx="3048000" cy="7201972"/>
          </a:xfrm>
          <a:prstGeom prst="rect">
            <a:avLst/>
          </a:prstGeom>
          <a:noFill/>
        </p:spPr>
        <p:txBody>
          <a:bodyPr wrap="square" rtlCol="0">
            <a:spAutoFit/>
          </a:bodyPr>
          <a:lstStyle/>
          <a:p>
            <a:r>
              <a:rPr lang="en-US" sz="2800" b="1" dirty="0">
                <a:solidFill>
                  <a:srgbClr val="FF0000"/>
                </a:solidFill>
                <a:latin typeface="Times New Roman" pitchFamily="18" charset="0"/>
                <a:cs typeface="Times New Roman" pitchFamily="18" charset="0"/>
              </a:rPr>
              <a:t>General Purpose Registers:</a:t>
            </a:r>
          </a:p>
          <a:p>
            <a:endParaRPr lang="en-US" sz="2800"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The EU has four 16-bit general purpose registers (AX, BX, CX, and DX).</a:t>
            </a:r>
          </a:p>
          <a:p>
            <a:pPr lvl="0" algn="just"/>
            <a:r>
              <a:rPr lang="en-US" b="1" dirty="0">
                <a:solidFill>
                  <a:srgbClr val="7030A0"/>
                </a:solidFill>
                <a:latin typeface="Times New Roman" pitchFamily="18" charset="0"/>
                <a:cs typeface="Times New Roman" pitchFamily="18" charset="0"/>
              </a:rPr>
              <a:t>These registers can be used in dual operation operations. </a:t>
            </a:r>
          </a:p>
          <a:p>
            <a:pPr algn="just"/>
            <a:r>
              <a:rPr lang="en-US" b="1" dirty="0">
                <a:solidFill>
                  <a:srgbClr val="00B050"/>
                </a:solidFill>
                <a:latin typeface="Times New Roman" pitchFamily="18" charset="0"/>
                <a:cs typeface="Times New Roman" pitchFamily="18" charset="0"/>
              </a:rPr>
              <a:t>Each of these 16-bit registers is further subdivided into two 8-bit registers (upper and lower byte).</a:t>
            </a:r>
            <a:endParaRPr lang="en-US" b="1" dirty="0">
              <a:solidFill>
                <a:srgbClr val="7030A0"/>
              </a:solidFill>
              <a:latin typeface="Times New Roman" pitchFamily="18" charset="0"/>
              <a:cs typeface="Times New Roman" pitchFamily="18" charset="0"/>
            </a:endParaRPr>
          </a:p>
          <a:p>
            <a:pPr lvl="0" algn="just"/>
            <a:r>
              <a:rPr lang="en-US" b="1" dirty="0">
                <a:solidFill>
                  <a:srgbClr val="7030A0"/>
                </a:solidFill>
                <a:latin typeface="Times New Roman" pitchFamily="18" charset="0"/>
                <a:cs typeface="Times New Roman" pitchFamily="18" charset="0"/>
              </a:rPr>
              <a:t>To store 8 bit data individually (AL, AH, BL, BH, CL, CH, DL and DH) and store 16 bit  data to AX, BX, CX and DX for programming execution purpose.</a:t>
            </a:r>
          </a:p>
          <a:p>
            <a:pPr lvl="0" algn="just"/>
            <a:r>
              <a:rPr lang="en-US" b="1" dirty="0">
                <a:solidFill>
                  <a:srgbClr val="002060"/>
                </a:solidFill>
                <a:latin typeface="Times New Roman" pitchFamily="18" charset="0"/>
                <a:cs typeface="Times New Roman" pitchFamily="18" charset="0"/>
              </a:rPr>
              <a:t>The valid register pairs are – AX, BX, CX, and DX.</a:t>
            </a:r>
          </a:p>
          <a:p>
            <a:r>
              <a:rPr lang="en-US" dirty="0"/>
              <a:t> </a:t>
            </a:r>
          </a:p>
          <a:p>
            <a:r>
              <a:rPr lang="en-US" dirty="0"/>
              <a: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926</TotalTime>
  <Words>2537</Words>
  <Application>Microsoft Office PowerPoint</Application>
  <PresentationFormat>On-screen Show (4:3)</PresentationFormat>
  <Paragraphs>231</Paragraphs>
  <Slides>80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Constantia</vt:lpstr>
      <vt:lpstr>Times New Roman</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SK MILON</dc:creator>
  <cp:lastModifiedBy>babar.ece@aliah.ac.in</cp:lastModifiedBy>
  <cp:revision>154</cp:revision>
  <dcterms:created xsi:type="dcterms:W3CDTF">2006-08-16T00:00:00Z</dcterms:created>
  <dcterms:modified xsi:type="dcterms:W3CDTF">2022-11-28T03:14:38Z</dcterms:modified>
</cp:coreProperties>
</file>